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90" r:id="rId11"/>
    <p:sldId id="264" r:id="rId12"/>
    <p:sldId id="265" r:id="rId13"/>
    <p:sldId id="266" r:id="rId14"/>
    <p:sldId id="267" r:id="rId15"/>
    <p:sldId id="269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91" r:id="rId34"/>
    <p:sldId id="287" r:id="rId35"/>
    <p:sldId id="288" r:id="rId36"/>
    <p:sldId id="289" r:id="rId37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9"/>
      <p:bold r:id="rId40"/>
      <p:italic r:id="rId41"/>
      <p:boldItalic r:id="rId42"/>
    </p:embeddedFont>
    <p:embeddedFont>
      <p:font typeface="Fira Sans Extra Condensed" panose="020B0503050000020004" pitchFamily="34" charset="0"/>
      <p:regular r:id="rId43"/>
      <p:bold r:id="rId44"/>
      <p:italic r:id="rId45"/>
      <p:boldItalic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Raleway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62">
          <p15:clr>
            <a:srgbClr val="FF0000"/>
          </p15:clr>
        </p15:guide>
        <p15:guide id="2" pos="288">
          <p15:clr>
            <a:srgbClr val="FF0000"/>
          </p15:clr>
        </p15:guide>
        <p15:guide id="3" pos="5472">
          <p15:clr>
            <a:srgbClr val="FF0000"/>
          </p15:clr>
        </p15:guide>
        <p15:guide id="4" orient="horz" pos="2984">
          <p15:clr>
            <a:srgbClr val="FF0000"/>
          </p15:clr>
        </p15:guide>
        <p15:guide id="5" orient="horz" pos="162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onymous" initials="" lastIdx="7" clrIdx="0"/>
  <p:cmAuthor id="1" name="Daniel Pérez" initials="DP" lastIdx="1" clrIdx="1">
    <p:extLst>
      <p:ext uri="{19B8F6BF-5375-455C-9EA6-DF929625EA0E}">
        <p15:presenceInfo xmlns:p15="http://schemas.microsoft.com/office/powerpoint/2012/main" userId="ceb882c67e22dc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2C5A79-10F0-4125-BCB9-528EBCD814E5}">
  <a:tblStyle styleId="{4E2C5A79-10F0-4125-BCB9-528EBCD814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5" d="100"/>
          <a:sy n="105" d="100"/>
        </p:scale>
        <p:origin x="245" y="62"/>
      </p:cViewPr>
      <p:guideLst>
        <p:guide orient="horz" pos="262"/>
        <p:guide pos="288"/>
        <p:guide pos="5472"/>
        <p:guide orient="horz" pos="298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9-20T17:16:40.917" idx="3">
    <p:pos x="6000" y="0"/>
    <p:text>depende del texto que ponga sy de como lo cuentes ogual esta con la anteror  las puedes juntar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9-20T17:20:02.138" idx="4">
    <p:pos x="6000" y="0"/>
    <p:text>anadiria una pagina antes explicando que vas al objetivo uno de tu trabajo caracterizar el setup del FCA . este ahora vas acontar el setup de CCD en el IFCa ycual es el proposito del setup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9-20T17:24:48.038" idx="5">
    <p:pos x="6000" y="0"/>
    <p:text>explica porque hace esto y que es cada cosa. 
por ejemplo, el primero has hehco es mejorar la toma tierra pra reducir ruido EM
el segundo, removee glowing: lo que has intentado
aislar el sismte nteriror EM y mejorar la conduccion termica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9-20T17:27:12.632" idx="6">
    <p:pos x="6000" y="0"/>
    <p:text>aqui serii mas explicito con loas pruebas que has hecho</p:text>
  </p:cm>
  <p:cm authorId="0" dt="2024-09-20T17:27:12.632" idx="7">
    <p:pos x="6000" y="0"/>
    <p:text>y daria los resultados de std, explicando antes que es esto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32cb3b463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d32cb3b463_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32cb3b463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2d32cb3b463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32cb3b463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2d32cb3b463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32cb3b463_1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2d32cb3b463_1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32cb3b463_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2d32cb3b463_1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32cb3b463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2d32cb3b463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325828ea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g30325828ea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32cb3b463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2d32cb3b463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32cb3b463_1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2d32cb3b463_1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32cb3b463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2d32cb3b463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32cb3b463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2d32cb3b463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0227ab0e2f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30227ab0e2f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0227ab0e2f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30227ab0e2f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0227ab0e2f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30227ab0e2f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0227ab0e2f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g30227ab0e2f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not been able to take high quality images to carry out a physical analysis</a:t>
            </a:r>
            <a:endParaRPr u="non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0227ab0e2f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g30227ab0e2f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227ab0e2f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30227ab0e2f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0227ab0e2f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30227ab0e2f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0227ab0e2f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30227ab0e2f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227ab0e2f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30227ab0e2f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0227ab0e2f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30227ab0e2f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325828e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30325828e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0227ab0e2f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g30227ab0e2f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0227ab0e2f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30227ab0e2f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  <p:extLst>
      <p:ext uri="{BB962C8B-B14F-4D97-AF65-F5344CB8AC3E}">
        <p14:creationId xmlns:p14="http://schemas.microsoft.com/office/powerpoint/2010/main" val="5429727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0227ab0e2f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30227ab0e2f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d32cb3b463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2d32cb3b463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044303d00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044303d00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32cb3b463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2d32cb3b463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32cb3b463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2d32cb3b463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32cb3b463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2d32cb3b463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32cb3b463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2d32cb3b463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32cb3b463_1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2d32cb3b463_1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32cb3b463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2d32cb3b463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we have a device that is capable of store charge, but we need this charge to be moved for the readout. This is done</a:t>
            </a:r>
            <a:endParaRPr u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p14"/>
          <p:cNvGrpSpPr/>
          <p:nvPr/>
        </p:nvGrpSpPr>
        <p:grpSpPr>
          <a:xfrm>
            <a:off x="830396" y="1191298"/>
            <a:ext cx="745763" cy="45826"/>
            <a:chOff x="4580561" y="2589004"/>
            <a:chExt cx="1064464" cy="25200"/>
          </a:xfrm>
        </p:grpSpPr>
        <p:sp>
          <p:nvSpPr>
            <p:cNvPr id="89" name="Google Shape;89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15"/>
          <p:cNvGrpSpPr/>
          <p:nvPr/>
        </p:nvGrpSpPr>
        <p:grpSpPr>
          <a:xfrm>
            <a:off x="830396" y="1191298"/>
            <a:ext cx="745763" cy="45826"/>
            <a:chOff x="4580561" y="2589004"/>
            <a:chExt cx="1064464" cy="25200"/>
          </a:xfrm>
        </p:grpSpPr>
        <p:sp>
          <p:nvSpPr>
            <p:cNvPr id="97" name="Google Shape;97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830396" y="1191298"/>
            <a:ext cx="745763" cy="45826"/>
            <a:chOff x="4580561" y="2589004"/>
            <a:chExt cx="1064464" cy="25200"/>
          </a:xfrm>
        </p:grpSpPr>
        <p:sp>
          <p:nvSpPr>
            <p:cNvPr id="103" name="Google Shape;103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Google Shape;109;p17"/>
          <p:cNvGrpSpPr/>
          <p:nvPr/>
        </p:nvGrpSpPr>
        <p:grpSpPr>
          <a:xfrm>
            <a:off x="830396" y="1191298"/>
            <a:ext cx="745763" cy="45826"/>
            <a:chOff x="4580561" y="2589004"/>
            <a:chExt cx="1064464" cy="25200"/>
          </a:xfrm>
        </p:grpSpPr>
        <p:sp>
          <p:nvSpPr>
            <p:cNvPr id="110" name="Google Shape;110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18"/>
          <p:cNvGrpSpPr/>
          <p:nvPr/>
        </p:nvGrpSpPr>
        <p:grpSpPr>
          <a:xfrm>
            <a:off x="830396" y="1191298"/>
            <a:ext cx="745763" cy="45826"/>
            <a:chOff x="4580561" y="2589004"/>
            <a:chExt cx="1064464" cy="25200"/>
          </a:xfrm>
        </p:grpSpPr>
        <p:sp>
          <p:nvSpPr>
            <p:cNvPr id="118" name="Google Shape;11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" name="Google Shape;126;p19"/>
          <p:cNvGrpSpPr/>
          <p:nvPr/>
        </p:nvGrpSpPr>
        <p:grpSpPr>
          <a:xfrm>
            <a:off x="830396" y="1191298"/>
            <a:ext cx="745763" cy="45826"/>
            <a:chOff x="4580561" y="2589004"/>
            <a:chExt cx="1064464" cy="25200"/>
          </a:xfrm>
        </p:grpSpPr>
        <p:sp>
          <p:nvSpPr>
            <p:cNvPr id="127" name="Google Shape;127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0"/>
          <p:cNvGrpSpPr/>
          <p:nvPr/>
        </p:nvGrpSpPr>
        <p:grpSpPr>
          <a:xfrm>
            <a:off x="830396" y="4169172"/>
            <a:ext cx="745763" cy="45826"/>
            <a:chOff x="4580561" y="2589004"/>
            <a:chExt cx="1064464" cy="25200"/>
          </a:xfrm>
        </p:grpSpPr>
        <p:sp>
          <p:nvSpPr>
            <p:cNvPr id="134" name="Google Shape;134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21"/>
          <p:cNvGrpSpPr/>
          <p:nvPr/>
        </p:nvGrpSpPr>
        <p:grpSpPr>
          <a:xfrm>
            <a:off x="830396" y="1191298"/>
            <a:ext cx="745763" cy="45826"/>
            <a:chOff x="4580561" y="2589004"/>
            <a:chExt cx="1064464" cy="25200"/>
          </a:xfrm>
        </p:grpSpPr>
        <p:sp>
          <p:nvSpPr>
            <p:cNvPr id="141" name="Google Shape;141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3"/>
          <p:cNvGrpSpPr/>
          <p:nvPr/>
        </p:nvGrpSpPr>
        <p:grpSpPr>
          <a:xfrm>
            <a:off x="830396" y="4169172"/>
            <a:ext cx="745763" cy="45826"/>
            <a:chOff x="4580561" y="2589004"/>
            <a:chExt cx="1064464" cy="25200"/>
          </a:xfrm>
        </p:grpSpPr>
        <p:sp>
          <p:nvSpPr>
            <p:cNvPr id="152" name="Google Shape;152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23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slow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ctrTitle"/>
          </p:nvPr>
        </p:nvSpPr>
        <p:spPr>
          <a:xfrm>
            <a:off x="3334300" y="1583750"/>
            <a:ext cx="5844900" cy="17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Characterization and Particle Identification Using Skipper CCD Technology.</a:t>
            </a:r>
          </a:p>
        </p:txBody>
      </p:sp>
      <p:pic>
        <p:nvPicPr>
          <p:cNvPr id="164" name="Google Shape;164;p25" descr="Universidad de Cantabria - Grupo Compostela de Universidade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6200"/>
            <a:ext cx="2441900" cy="24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3334299" y="3630332"/>
            <a:ext cx="292582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noProof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Daniel Pérez Chamorro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noProof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Co-Director: </a:t>
            </a:r>
            <a:r>
              <a:rPr lang="en-US" sz="1300" noProof="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Núria</a:t>
            </a:r>
            <a:r>
              <a:rPr lang="en-US" sz="1300" noProof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noProof="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Castelló</a:t>
            </a:r>
            <a:r>
              <a:rPr lang="en-US" sz="1300" noProof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-Mor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noProof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Co-Director: Rocio </a:t>
            </a:r>
            <a:r>
              <a:rPr lang="en-US" sz="1300" noProof="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Vilar</a:t>
            </a:r>
            <a:r>
              <a:rPr lang="en-US" sz="1300" noProof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noProof="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Cortabitarte</a:t>
            </a:r>
            <a:endParaRPr lang="en-US" sz="1300" noProof="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4">
            <a:alphaModFix/>
          </a:blip>
          <a:srcRect t="30607" b="32074"/>
          <a:stretch/>
        </p:blipFill>
        <p:spPr>
          <a:xfrm>
            <a:off x="0" y="3087600"/>
            <a:ext cx="3216789" cy="12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3265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900" y="657525"/>
            <a:ext cx="3473101" cy="39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0417" y="2084850"/>
            <a:ext cx="3677125" cy="27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7800" y="489837"/>
            <a:ext cx="5116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US" sz="2540" noProof="0" dirty="0">
                <a:latin typeface="Fira Sans"/>
                <a:ea typeface="Fira Sans"/>
                <a:cs typeface="Fira Sans"/>
                <a:sym typeface="Fira Sans"/>
              </a:rPr>
              <a:t>Charge Coupled Devices (CCDs) II</a:t>
            </a:r>
            <a:endParaRPr lang="en-US" noProof="0" dirty="0"/>
          </a:p>
        </p:txBody>
      </p:sp>
      <p:sp>
        <p:nvSpPr>
          <p:cNvPr id="233" name="Google Shape;233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234" name="Google Shape;234;p33"/>
          <p:cNvSpPr txBox="1"/>
          <p:nvPr/>
        </p:nvSpPr>
        <p:spPr>
          <a:xfrm>
            <a:off x="548379" y="1270655"/>
            <a:ext cx="5116800" cy="3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30200">
              <a:lnSpc>
                <a:spcPct val="115000"/>
              </a:lnSpc>
              <a:spcBef>
                <a:spcPts val="1000"/>
              </a:spcBef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Each MOS is connected to a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three-phase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voltage source, called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gates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</a:p>
          <a:p>
            <a:pPr marL="457200" indent="-330200">
              <a:lnSpc>
                <a:spcPct val="115000"/>
              </a:lnSpc>
              <a:spcBef>
                <a:spcPts val="1000"/>
              </a:spcBef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Charge movement is called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Clocking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30200">
              <a:lnSpc>
                <a:spcPct val="115000"/>
              </a:lnSpc>
              <a:spcBef>
                <a:spcPts val="1000"/>
              </a:spcBef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Only move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one gate 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at a time.</a:t>
            </a:r>
          </a:p>
          <a:p>
            <a:pPr marL="457200" indent="-330200">
              <a:lnSpc>
                <a:spcPct val="115000"/>
              </a:lnSpc>
              <a:spcBef>
                <a:spcPts val="1000"/>
              </a:spcBef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There are vertical clocks and horizontal clocks. Charge is moved vertically and then horizontally</a:t>
            </a:r>
          </a:p>
          <a:p>
            <a:pPr marL="457200" indent="-330200">
              <a:lnSpc>
                <a:spcPct val="115000"/>
              </a:lnSpc>
              <a:spcBef>
                <a:spcPts val="1000"/>
              </a:spcBef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The last row is called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serial register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727800" y="489837"/>
            <a:ext cx="5295629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US" sz="2540" noProof="0" dirty="0">
                <a:latin typeface="Fira Sans"/>
                <a:ea typeface="Fira Sans"/>
                <a:cs typeface="Fira Sans"/>
                <a:sym typeface="Fira Sans"/>
              </a:rPr>
              <a:t>Charge Coupled Devices (CCDs) III</a:t>
            </a:r>
            <a:endParaRPr lang="en-US" noProof="0" dirty="0"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348" y="2399700"/>
            <a:ext cx="6306551" cy="27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/>
        </p:nvSpPr>
        <p:spPr>
          <a:xfrm>
            <a:off x="669237" y="893291"/>
            <a:ext cx="7703100" cy="20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Before the readout, charge passes through a series of gates: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Transfer Gate: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	  Regulates charge flow in the serial register.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Summing Well: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	  Charge from one or multiple pixels is collected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Output Gate: 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	  Controls the flow between the SW and the SN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Sense Node: 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	  Measures the pixel charge and drain the charge</a:t>
            </a:r>
          </a:p>
        </p:txBody>
      </p:sp>
      <p:sp>
        <p:nvSpPr>
          <p:cNvPr id="244" name="Google Shape;244;p3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11</a:t>
            </a:fld>
            <a:endParaRPr lang="en-US" noProof="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450" y="1161800"/>
            <a:ext cx="3902550" cy="23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>
            <a:spLocks noGrp="1"/>
          </p:cNvSpPr>
          <p:nvPr>
            <p:ph type="title"/>
          </p:nvPr>
        </p:nvSpPr>
        <p:spPr>
          <a:xfrm>
            <a:off x="727800" y="4847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US" sz="2540" noProof="0" dirty="0">
                <a:latin typeface="Fira Sans"/>
                <a:ea typeface="Fira Sans"/>
                <a:cs typeface="Fira Sans"/>
                <a:sym typeface="Fira Sans"/>
              </a:rPr>
              <a:t>CDS Technique</a:t>
            </a:r>
            <a:endParaRPr lang="en-US" noProof="0" dirty="0"/>
          </a:p>
        </p:txBody>
      </p:sp>
      <p:sp>
        <p:nvSpPr>
          <p:cNvPr id="253" name="Google Shape;253;p3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254" name="Google Shape;254;p35"/>
          <p:cNvSpPr txBox="1"/>
          <p:nvPr/>
        </p:nvSpPr>
        <p:spPr>
          <a:xfrm>
            <a:off x="734550" y="1103086"/>
            <a:ext cx="4506900" cy="379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Drain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the charge with a reset pulse,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injecting noise.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CDS Technique, consisting on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measuring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the charge at the SN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twice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: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First after the reset pulse, with no charge, measuring the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pedestal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Second once the charge has entered the SN, measuring the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signal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1270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With the difference,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only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high-frequency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noise is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suppressed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title"/>
          </p:nvPr>
        </p:nvSpPr>
        <p:spPr>
          <a:xfrm>
            <a:off x="727800" y="489825"/>
            <a:ext cx="3900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500" noProof="0" dirty="0">
                <a:latin typeface="Fira Sans"/>
                <a:ea typeface="Fira Sans"/>
                <a:cs typeface="Fira Sans"/>
                <a:sym typeface="Fira Sans"/>
              </a:rPr>
              <a:t>Skipper CCD Technology I</a:t>
            </a:r>
            <a:endParaRPr lang="en-US" noProof="0" dirty="0"/>
          </a:p>
        </p:txBody>
      </p:sp>
      <p:sp>
        <p:nvSpPr>
          <p:cNvPr id="260" name="Google Shape;260;p3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261" name="Google Shape;261;p36"/>
          <p:cNvSpPr txBox="1"/>
          <p:nvPr/>
        </p:nvSpPr>
        <p:spPr>
          <a:xfrm>
            <a:off x="734550" y="1161800"/>
            <a:ext cx="7703100" cy="3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To remove the low-frequency noise, </a:t>
            </a:r>
            <a:r>
              <a:rPr lang="en-US" sz="1600" noProof="0" dirty="0" err="1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Janesick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et al. proposed using a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floating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gate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as the SN and perform repeated non-destructive measurements: ‘‘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Skips’’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Instead of draining the charge, move it to the SW and then to the SN. A new gate is introduced, the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Dump Gate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00" y="2952050"/>
            <a:ext cx="4233726" cy="17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42;p34">
            <a:extLst>
              <a:ext uri="{FF2B5EF4-FFF2-40B4-BE49-F238E27FC236}">
                <a16:creationId xmlns:a16="http://schemas.microsoft.com/office/drawing/2014/main" id="{FB8F6537-4DF4-FF46-859D-E379730C70A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800" y="2873830"/>
            <a:ext cx="4013200" cy="1846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8"/>
          <p:cNvPicPr preferRelativeResize="0"/>
          <p:nvPr/>
        </p:nvPicPr>
        <p:blipFill rotWithShape="1">
          <a:blip r:embed="rId3">
            <a:alphaModFix/>
          </a:blip>
          <a:srcRect t="10851" r="7201" b="8104"/>
          <a:stretch/>
        </p:blipFill>
        <p:spPr>
          <a:xfrm>
            <a:off x="5455100" y="2742143"/>
            <a:ext cx="3629900" cy="237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727800" y="484762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500" noProof="0" dirty="0">
                <a:latin typeface="Fira Sans"/>
                <a:ea typeface="Fira Sans"/>
                <a:cs typeface="Fira Sans"/>
                <a:sym typeface="Fira Sans"/>
              </a:rPr>
              <a:t>Skipper CCD Technology II</a:t>
            </a:r>
            <a:endParaRPr lang="en-US" noProof="0" dirty="0"/>
          </a:p>
        </p:txBody>
      </p:sp>
      <p:sp>
        <p:nvSpPr>
          <p:cNvPr id="279" name="Google Shape;279;p3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280" name="Google Shape;280;p38"/>
          <p:cNvSpPr txBox="1"/>
          <p:nvPr/>
        </p:nvSpPr>
        <p:spPr>
          <a:xfrm>
            <a:off x="658350" y="1226096"/>
            <a:ext cx="4895700" cy="3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30200"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sym typeface="Fira Sans"/>
              </a:rPr>
              <a:t>The readout noise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sym typeface="Fira Sans"/>
              </a:rPr>
              <a:t>decays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sym typeface="Fira Sans"/>
              </a:rPr>
              <a:t> as	    , making possible the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sym typeface="Fira Sans"/>
              </a:rPr>
              <a:t>single electron resolution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sym typeface="Fira Sans"/>
              </a:rPr>
              <a:t>:</a:t>
            </a: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30200">
              <a:lnSpc>
                <a:spcPct val="115000"/>
              </a:lnSpc>
              <a:buClr>
                <a:srgbClr val="EB5600"/>
              </a:buClr>
              <a:buSzPts val="1600"/>
              <a:buFont typeface="Fira Sans"/>
              <a:buChar char="○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sym typeface="Fira Sans"/>
              </a:rPr>
              <a:t>Choose enough skips for the desired noise level.</a:t>
            </a:r>
          </a:p>
          <a:p>
            <a:pPr marL="457200" indent="-330200">
              <a:lnSpc>
                <a:spcPct val="115000"/>
              </a:lnSpc>
              <a:spcBef>
                <a:spcPts val="1000"/>
              </a:spcBef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sym typeface="Fira Sans"/>
              </a:rPr>
              <a:t>Readout time also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sym typeface="Fira Sans"/>
              </a:rPr>
              <a:t>increases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sym typeface="Fira Sans"/>
              </a:rPr>
              <a:t>, leading to other backgrounds such as the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sym typeface="Fira Sans"/>
              </a:rPr>
              <a:t>dark current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sym typeface="Fira Sans"/>
              </a:rPr>
              <a:t>. This current arises mainly from thermal generation.</a:t>
            </a:r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9625" y="484747"/>
            <a:ext cx="2910901" cy="22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8" title="[26,153,136,&quot;https://www.codecogs.com/eqnedit.php?latex=%5Csqrt%7BN_%7Bskips%7D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4452" y="1316907"/>
            <a:ext cx="736575" cy="2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title"/>
          </p:nvPr>
        </p:nvSpPr>
        <p:spPr>
          <a:xfrm>
            <a:off x="727800" y="47468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US" sz="2540" noProof="0" dirty="0">
                <a:latin typeface="Fira Sans"/>
                <a:ea typeface="Fira Sans"/>
                <a:cs typeface="Fira Sans"/>
                <a:sym typeface="Fira Sans"/>
              </a:rPr>
              <a:t>CDS vs Skipper Technology</a:t>
            </a:r>
            <a:endParaRPr lang="en-US" noProof="0" dirty="0"/>
          </a:p>
        </p:txBody>
      </p:sp>
      <p:sp>
        <p:nvSpPr>
          <p:cNvPr id="270" name="Google Shape;270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271" name="Google Shape;271;p37"/>
          <p:cNvSpPr txBox="1"/>
          <p:nvPr/>
        </p:nvSpPr>
        <p:spPr>
          <a:xfrm>
            <a:off x="734550" y="1085600"/>
            <a:ext cx="7801800" cy="3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CDS and Skipper technology comparison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30200">
              <a:lnSpc>
                <a:spcPct val="115000"/>
              </a:lnSpc>
              <a:spcBef>
                <a:spcPts val="1000"/>
              </a:spcBef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sym typeface="Fira Sans"/>
              </a:rPr>
              <a:t>Both techniques compensates high frequency noise</a:t>
            </a:r>
          </a:p>
          <a:p>
            <a:pPr marL="457200" indent="-330200">
              <a:lnSpc>
                <a:spcPct val="115000"/>
              </a:lnSpc>
              <a:spcBef>
                <a:spcPts val="1000"/>
              </a:spcBef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Skipper does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faster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and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more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measurements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, compensating the low frequency noise</a:t>
            </a:r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4641" y="1526000"/>
            <a:ext cx="5837834" cy="2091500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DE17839B-B1D7-54F0-2C3A-339687F063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570"/>
          <a:stretch/>
        </p:blipFill>
        <p:spPr>
          <a:xfrm>
            <a:off x="6042900" y="0"/>
            <a:ext cx="2878655" cy="2717390"/>
          </a:xfrm>
          <a:prstGeom prst="rect">
            <a:avLst/>
          </a:prstGeom>
        </p:spPr>
      </p:pic>
      <p:pic>
        <p:nvPicPr>
          <p:cNvPr id="5" name="Imagen 4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ECE67824-29AC-EED5-0D89-7716083E9E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562" t="7870" b="2851"/>
          <a:stretch/>
        </p:blipFill>
        <p:spPr>
          <a:xfrm>
            <a:off x="6300892" y="2661243"/>
            <a:ext cx="2818400" cy="2426061"/>
          </a:xfrm>
          <a:prstGeom prst="rect">
            <a:avLst/>
          </a:prstGeom>
        </p:spPr>
      </p:pic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727800" y="489837"/>
            <a:ext cx="38442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500" noProof="0" dirty="0">
                <a:latin typeface="Fira Sans"/>
                <a:ea typeface="Fira Sans"/>
                <a:cs typeface="Fira Sans"/>
                <a:sym typeface="Fira Sans"/>
              </a:rPr>
              <a:t>DAMIC-M Collaboration</a:t>
            </a:r>
            <a:endParaRPr lang="en-US" noProof="0" dirty="0"/>
          </a:p>
        </p:txBody>
      </p:sp>
      <p:sp>
        <p:nvSpPr>
          <p:cNvPr id="288" name="Google Shape;288;p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289" name="Google Shape;289;p39"/>
          <p:cNvSpPr txBox="1"/>
          <p:nvPr/>
        </p:nvSpPr>
        <p:spPr>
          <a:xfrm>
            <a:off x="713100" y="1161800"/>
            <a:ext cx="5329800" cy="3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Dark Matter In CCDs at Modane (LSM).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Extension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from DAMIC Collab.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Larger CCDs (200 CCD). 2000 skips, </a:t>
            </a:r>
            <a:r>
              <a:rPr lang="en-US" sz="160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n</a:t>
            </a:r>
            <a:r>
              <a:rPr lang="en-US" sz="1600" noProof="0" dirty="0" err="1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oise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0.13e</a:t>
            </a:r>
            <a:r>
              <a:rPr lang="en-US" sz="1600" baseline="300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-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, sensitive to 2-3 eV energies.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Current </a:t>
            </a: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best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constraints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over the mass ranges [0.53, 1000] MeV/c2 and [0.53, 15.1] MeV/c2 for </a:t>
            </a: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ultralight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and </a:t>
            </a: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heavy mediator 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interactions.</a:t>
            </a: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>
            <a:spLocks noGrp="1"/>
          </p:cNvSpPr>
          <p:nvPr>
            <p:ph type="title"/>
          </p:nvPr>
        </p:nvSpPr>
        <p:spPr>
          <a:xfrm>
            <a:off x="727800" y="4898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US" sz="2540" noProof="0" dirty="0">
                <a:latin typeface="Fira Sans"/>
                <a:ea typeface="Fira Sans"/>
                <a:cs typeface="Fira Sans"/>
                <a:sym typeface="Fira Sans"/>
              </a:rPr>
              <a:t>1st Objective of the TFM: IRONMAN Setup</a:t>
            </a:r>
          </a:p>
        </p:txBody>
      </p:sp>
      <p:sp>
        <p:nvSpPr>
          <p:cNvPr id="297" name="Google Shape;297;p4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298" name="Google Shape;298;p40"/>
          <p:cNvSpPr txBox="1"/>
          <p:nvPr/>
        </p:nvSpPr>
        <p:spPr>
          <a:xfrm>
            <a:off x="734550" y="1169057"/>
            <a:ext cx="7703100" cy="3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i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To establish an optimal lecture setup for Skipper-CCDs, with the new LTA readout system. First step to build the radiopurity facility at Canfranc. 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000" i="1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000" i="1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000" i="1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000" i="1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000" i="1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lang="en-US" sz="2000" i="1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Google Shape;262;p36">
            <a:extLst>
              <a:ext uri="{FF2B5EF4-FFF2-40B4-BE49-F238E27FC236}">
                <a16:creationId xmlns:a16="http://schemas.microsoft.com/office/drawing/2014/main" id="{F9C73095-EBF5-CA20-3A23-AC8A72A8A34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237" y="3374776"/>
            <a:ext cx="4233726" cy="17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>
            <a:spLocks noGrp="1"/>
          </p:cNvSpPr>
          <p:nvPr>
            <p:ph type="title"/>
          </p:nvPr>
        </p:nvSpPr>
        <p:spPr>
          <a:xfrm>
            <a:off x="727800" y="4898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500" noProof="0" dirty="0">
                <a:latin typeface="Fira Sans"/>
                <a:ea typeface="Fira Sans"/>
                <a:cs typeface="Fira Sans"/>
                <a:sym typeface="Fira Sans"/>
              </a:rPr>
              <a:t>IRONMAN Setup</a:t>
            </a:r>
            <a:endParaRPr lang="en-US" noProof="0" dirty="0"/>
          </a:p>
        </p:txBody>
      </p:sp>
      <p:sp>
        <p:nvSpPr>
          <p:cNvPr id="304" name="Google Shape;304;p4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305" name="Google Shape;305;p41"/>
          <p:cNvSpPr txBox="1"/>
          <p:nvPr/>
        </p:nvSpPr>
        <p:spPr>
          <a:xfrm>
            <a:off x="658350" y="1161800"/>
            <a:ext cx="7703100" cy="3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1600" b="1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06" name="Google Shape;3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00" y="1161800"/>
            <a:ext cx="7973448" cy="35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1"/>
          <p:cNvSpPr txBox="1"/>
          <p:nvPr/>
        </p:nvSpPr>
        <p:spPr>
          <a:xfrm>
            <a:off x="727800" y="1177100"/>
            <a:ext cx="2174100" cy="53520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noProof="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Cryocooler: reduce the T to 130K, rate of 0.015 K/s</a:t>
            </a:r>
          </a:p>
        </p:txBody>
      </p:sp>
      <p:sp>
        <p:nvSpPr>
          <p:cNvPr id="308" name="Google Shape;308;p41"/>
          <p:cNvSpPr txBox="1"/>
          <p:nvPr/>
        </p:nvSpPr>
        <p:spPr>
          <a:xfrm>
            <a:off x="727800" y="1864375"/>
            <a:ext cx="2174100" cy="70740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noProof="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Vacuum pump: Pressure to 10</a:t>
            </a:r>
            <a:r>
              <a:rPr lang="en-US" sz="1300" baseline="30000" noProof="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—8 </a:t>
            </a:r>
            <a:r>
              <a:rPr lang="en-US" sz="1300" noProof="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mbar, preventing condensation or impurities</a:t>
            </a:r>
          </a:p>
        </p:txBody>
      </p:sp>
      <p:sp>
        <p:nvSpPr>
          <p:cNvPr id="309" name="Google Shape;309;p41"/>
          <p:cNvSpPr txBox="1"/>
          <p:nvPr/>
        </p:nvSpPr>
        <p:spPr>
          <a:xfrm>
            <a:off x="727800" y="2812500"/>
            <a:ext cx="2174100" cy="53520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noProof="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CCD Chamber: Stainless steel, isolates the CCD</a:t>
            </a:r>
          </a:p>
        </p:txBody>
      </p:sp>
      <p:sp>
        <p:nvSpPr>
          <p:cNvPr id="310" name="Google Shape;310;p41"/>
          <p:cNvSpPr txBox="1"/>
          <p:nvPr/>
        </p:nvSpPr>
        <p:spPr>
          <a:xfrm>
            <a:off x="727800" y="3524750"/>
            <a:ext cx="2174100" cy="53520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noProof="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CCD: Non-scientific, 6144x1536, four amplifiers</a:t>
            </a:r>
          </a:p>
        </p:txBody>
      </p:sp>
      <p:sp>
        <p:nvSpPr>
          <p:cNvPr id="311" name="Google Shape;311;p41"/>
          <p:cNvSpPr txBox="1"/>
          <p:nvPr/>
        </p:nvSpPr>
        <p:spPr>
          <a:xfrm>
            <a:off x="727800" y="4201400"/>
            <a:ext cx="2174100" cy="94200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noProof="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LTA: DAQ system, specifically design, noise performance and compact design</a:t>
            </a:r>
          </a:p>
        </p:txBody>
      </p:sp>
      <p:sp>
        <p:nvSpPr>
          <p:cNvPr id="312" name="Google Shape;312;p41"/>
          <p:cNvSpPr txBox="1"/>
          <p:nvPr/>
        </p:nvSpPr>
        <p:spPr>
          <a:xfrm>
            <a:off x="3074900" y="1161800"/>
            <a:ext cx="2174100" cy="70740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noProof="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Slow Control: component to remotely operate and monitor the setup</a:t>
            </a:r>
          </a:p>
        </p:txBody>
      </p:sp>
      <p:pic>
        <p:nvPicPr>
          <p:cNvPr id="3" name="Imagen 2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ED4495A6-77B7-85B6-E86B-C89C991F86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" t="8999" r="203" b="4850"/>
          <a:stretch/>
        </p:blipFill>
        <p:spPr>
          <a:xfrm>
            <a:off x="2901900" y="2841211"/>
            <a:ext cx="5479256" cy="2002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>
            <a:spLocks noGrp="1"/>
          </p:cNvSpPr>
          <p:nvPr>
            <p:ph type="title"/>
          </p:nvPr>
        </p:nvSpPr>
        <p:spPr>
          <a:xfrm>
            <a:off x="727800" y="494612"/>
            <a:ext cx="3399175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500" noProof="0" dirty="0">
                <a:latin typeface="Fira Sans"/>
                <a:ea typeface="Fira Sans"/>
                <a:cs typeface="Fira Sans"/>
                <a:sym typeface="Fira Sans"/>
              </a:rPr>
              <a:t>Characterization I</a:t>
            </a:r>
            <a:endParaRPr lang="en-US" noProof="0" dirty="0"/>
          </a:p>
        </p:txBody>
      </p:sp>
      <p:sp>
        <p:nvSpPr>
          <p:cNvPr id="318" name="Google Shape;318;p4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319" name="Google Shape;319;p42"/>
          <p:cNvSpPr txBox="1"/>
          <p:nvPr/>
        </p:nvSpPr>
        <p:spPr>
          <a:xfrm>
            <a:off x="658350" y="1161800"/>
            <a:ext cx="8073000" cy="39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Start with the CCD-PP52, only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one amplifier 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working.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Observe: Traces but with glowing, correlated noise 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and a defect</a:t>
            </a: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20" name="Google Shape;320;p42"/>
          <p:cNvPicPr preferRelativeResize="0"/>
          <p:nvPr/>
        </p:nvPicPr>
        <p:blipFill rotWithShape="1">
          <a:blip r:embed="rId3">
            <a:alphaModFix/>
          </a:blip>
          <a:srcRect l="477"/>
          <a:stretch/>
        </p:blipFill>
        <p:spPr>
          <a:xfrm>
            <a:off x="457188" y="1600250"/>
            <a:ext cx="8484874" cy="22191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2"/>
          <p:cNvSpPr/>
          <p:nvPr/>
        </p:nvSpPr>
        <p:spPr>
          <a:xfrm>
            <a:off x="3097225" y="2586325"/>
            <a:ext cx="952500" cy="815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42"/>
          <p:cNvSpPr txBox="1"/>
          <p:nvPr/>
        </p:nvSpPr>
        <p:spPr>
          <a:xfrm>
            <a:off x="4126975" y="1762525"/>
            <a:ext cx="2334000" cy="17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US" sz="1300" noProof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 traces in the area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noProof="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US" sz="1300" noProof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Same size and position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noProof="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US" sz="1300" noProof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Same exposure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noProof="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noProof="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Bckg</a:t>
            </a:r>
            <a:r>
              <a:rPr lang="en-US" sz="1300" noProof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noise is gaussian at first orders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 animBg="1"/>
      <p:bldP spid="3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727800" y="4899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500" noProof="0" dirty="0">
                <a:latin typeface="Fira Sans"/>
                <a:ea typeface="Fira Sans"/>
                <a:cs typeface="Fira Sans"/>
                <a:sym typeface="Fira Sans"/>
              </a:rPr>
              <a:t>Index</a:t>
            </a:r>
            <a:endParaRPr lang="en-US" noProof="0" dirty="0"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2</a:t>
            </a:fld>
            <a:endParaRPr lang="en-US" noProof="0" dirty="0"/>
          </a:p>
        </p:txBody>
      </p:sp>
      <p:sp>
        <p:nvSpPr>
          <p:cNvPr id="173" name="Google Shape;173;p26"/>
          <p:cNvSpPr txBox="1"/>
          <p:nvPr/>
        </p:nvSpPr>
        <p:spPr>
          <a:xfrm>
            <a:off x="658350" y="1161800"/>
            <a:ext cx="7703100" cy="3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Motivation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Dark Matter Principles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CCDs as  Dark Matter detectors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Setup at IFCA: Commissioning of IRONMAN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Setup at CERN: Analysis of data from MOSKITA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Fira Sans"/>
              <a:buChar char="○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Detection of hot columns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600"/>
              <a:buFont typeface="Fira Sans"/>
              <a:buChar char="○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Particle classification via AI</a:t>
            </a:r>
          </a:p>
        </p:txBody>
      </p:sp>
    </p:spTree>
  </p:cSld>
  <p:clrMapOvr>
    <a:masterClrMapping/>
  </p:clrMapOvr>
  <p:transition spd="slow" advTm="4802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/>
          </p:nvPr>
        </p:nvSpPr>
        <p:spPr>
          <a:xfrm>
            <a:off x="727800" y="494612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500" noProof="0" dirty="0">
                <a:latin typeface="Fira Sans"/>
                <a:ea typeface="Fira Sans"/>
                <a:cs typeface="Fira Sans"/>
                <a:sym typeface="Fira Sans"/>
              </a:rPr>
              <a:t>Characterization II</a:t>
            </a:r>
            <a:endParaRPr lang="en-US" noProof="0"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20</a:t>
            </a:fld>
            <a:endParaRPr lang="en-US" noProof="0" dirty="0"/>
          </a:p>
        </p:txBody>
      </p:sp>
      <p:sp>
        <p:nvSpPr>
          <p:cNvPr id="329" name="Google Shape;329;p43"/>
          <p:cNvSpPr txBox="1"/>
          <p:nvPr/>
        </p:nvSpPr>
        <p:spPr>
          <a:xfrm>
            <a:off x="411606" y="1161800"/>
            <a:ext cx="5023993" cy="3487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First try: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Reduce the noise by connecting the LTA and vacuum pump to the chamber and left the cryocooler floating	       </a:t>
            </a:r>
          </a:p>
          <a:p>
            <a:pPr marL="1270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	 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correlated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noise reduced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Second try: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Remove glowing </a:t>
            </a:r>
            <a:r>
              <a:rPr lang="en-US" sz="1600" b="1" noProof="0" dirty="0" err="1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unclocking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the serial register 2</a:t>
            </a:r>
          </a:p>
          <a:p>
            <a:pPr marL="1270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	 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no results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indent="-330200">
              <a:lnSpc>
                <a:spcPct val="115000"/>
              </a:lnSpc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Third try: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Check EM isolation in the chamber and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change of CCD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</a:p>
          <a:p>
            <a:pPr marL="127000">
              <a:lnSpc>
                <a:spcPct val="115000"/>
              </a:lnSpc>
              <a:buClr>
                <a:srgbClr val="EB5600"/>
              </a:buClr>
              <a:buSzPts val="1600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	 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No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isolation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in the “L” copper bar, 	                                      	  mounting the CCD and the cryocooler.</a:t>
            </a:r>
            <a:r>
              <a:rPr lang="en-US" sz="160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	  apply thermal paste. </a:t>
            </a:r>
          </a:p>
        </p:txBody>
      </p:sp>
      <p:pic>
        <p:nvPicPr>
          <p:cNvPr id="330" name="Google Shape;3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499" y="1358601"/>
            <a:ext cx="3546501" cy="26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13A37223-70A8-EE76-308E-3D6F72465C63}"/>
              </a:ext>
            </a:extLst>
          </p:cNvPr>
          <p:cNvSpPr/>
          <p:nvPr/>
        </p:nvSpPr>
        <p:spPr>
          <a:xfrm>
            <a:off x="961978" y="2148114"/>
            <a:ext cx="508993" cy="19594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D613AB5C-E1C2-2A11-D9F4-4E6779761D5B}"/>
              </a:ext>
            </a:extLst>
          </p:cNvPr>
          <p:cNvSpPr/>
          <p:nvPr/>
        </p:nvSpPr>
        <p:spPr>
          <a:xfrm>
            <a:off x="961980" y="2982685"/>
            <a:ext cx="508993" cy="19594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10D644D3-C6D4-8B60-4335-5A2CCE3684D3}"/>
              </a:ext>
            </a:extLst>
          </p:cNvPr>
          <p:cNvSpPr/>
          <p:nvPr/>
        </p:nvSpPr>
        <p:spPr>
          <a:xfrm>
            <a:off x="976491" y="3824507"/>
            <a:ext cx="508993" cy="19594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62DDA7-4B70-D4D6-BE97-2337826EBA6B}"/>
              </a:ext>
            </a:extLst>
          </p:cNvPr>
          <p:cNvSpPr txBox="1"/>
          <p:nvPr/>
        </p:nvSpPr>
        <p:spPr>
          <a:xfrm>
            <a:off x="411606" y="4578171"/>
            <a:ext cx="8413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Additionally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: Isolate the cables with Kapton flex. Connect the electronics to an UPS.</a:t>
            </a:r>
          </a:p>
          <a:p>
            <a:endParaRPr lang="en-US" sz="1600" noProof="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>
            <a:spLocks noGrp="1"/>
          </p:cNvSpPr>
          <p:nvPr>
            <p:ph type="title"/>
          </p:nvPr>
        </p:nvSpPr>
        <p:spPr>
          <a:xfrm>
            <a:off x="727800" y="4899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500" noProof="0" dirty="0">
                <a:latin typeface="Fira Sans"/>
                <a:ea typeface="Fira Sans"/>
                <a:cs typeface="Fira Sans"/>
                <a:sym typeface="Fira Sans"/>
              </a:rPr>
              <a:t>Characterization III</a:t>
            </a:r>
            <a:endParaRPr lang="en-US" noProof="0" dirty="0"/>
          </a:p>
        </p:txBody>
      </p:sp>
      <p:sp>
        <p:nvSpPr>
          <p:cNvPr id="337" name="Google Shape;337;p4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338" name="Google Shape;338;p44"/>
          <p:cNvSpPr txBox="1"/>
          <p:nvPr/>
        </p:nvSpPr>
        <p:spPr>
          <a:xfrm>
            <a:off x="658350" y="1161800"/>
            <a:ext cx="8129700" cy="3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New CCD:</a:t>
            </a:r>
          </a:p>
          <a:p>
            <a:pPr marL="457200" indent="-330200">
              <a:lnSpc>
                <a:spcPct val="200000"/>
              </a:lnSpc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sym typeface="Fira Sans"/>
              </a:rPr>
              <a:t>Three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sym typeface="Fira Sans"/>
              </a:rPr>
              <a:t> working amplifiers</a:t>
            </a:r>
          </a:p>
          <a:p>
            <a:pPr marL="457200" indent="-330200">
              <a:lnSpc>
                <a:spcPct val="200000"/>
              </a:lnSpc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sym typeface="Fira Sans"/>
              </a:rPr>
              <a:t>No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sym typeface="Fira Sans"/>
              </a:rPr>
              <a:t> correlated noise</a:t>
            </a:r>
          </a:p>
          <a:p>
            <a:pPr marL="457200" indent="-330200">
              <a:lnSpc>
                <a:spcPct val="200000"/>
              </a:lnSpc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sym typeface="Fira Sans"/>
              </a:rPr>
              <a:t>Lower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sym typeface="Fira Sans"/>
              </a:rPr>
              <a:t> pedestal value </a:t>
            </a:r>
          </a:p>
          <a:p>
            <a:pPr marL="457200" indent="-330200">
              <a:lnSpc>
                <a:spcPct val="200000"/>
              </a:lnSpc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sym typeface="Fira Sans"/>
              </a:rPr>
              <a:t>Less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sym typeface="Fira Sans"/>
              </a:rPr>
              <a:t> glowing 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u="sng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Translation and rotation of the images</a:t>
            </a:r>
          </a:p>
        </p:txBody>
      </p:sp>
      <p:pic>
        <p:nvPicPr>
          <p:cNvPr id="339" name="Google Shape;3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14" y="1025137"/>
            <a:ext cx="5370286" cy="3154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C352ED8-D6D4-4BCB-BFB9-99BFAFC7E2E2}"/>
              </a:ext>
            </a:extLst>
          </p:cNvPr>
          <p:cNvSpPr txBox="1"/>
          <p:nvPr/>
        </p:nvSpPr>
        <p:spPr>
          <a:xfrm>
            <a:off x="5531762" y="609638"/>
            <a:ext cx="2650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noProof="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Ds9 distribution</a:t>
            </a:r>
          </a:p>
          <a:p>
            <a:endParaRPr lang="en-US" sz="2400" b="1" noProof="0" dirty="0">
              <a:solidFill>
                <a:schemeClr val="tx1"/>
              </a:solidFill>
            </a:endParaRPr>
          </a:p>
        </p:txBody>
      </p:sp>
      <p:sp>
        <p:nvSpPr>
          <p:cNvPr id="3" name="Flecha: doblada 2">
            <a:extLst>
              <a:ext uri="{FF2B5EF4-FFF2-40B4-BE49-F238E27FC236}">
                <a16:creationId xmlns:a16="http://schemas.microsoft.com/office/drawing/2014/main" id="{56889B3A-4418-1982-37AD-FF3D34746D1D}"/>
              </a:ext>
            </a:extLst>
          </p:cNvPr>
          <p:cNvSpPr/>
          <p:nvPr/>
        </p:nvSpPr>
        <p:spPr>
          <a:xfrm>
            <a:off x="3174650" y="3705928"/>
            <a:ext cx="486228" cy="551543"/>
          </a:xfrm>
          <a:prstGeom prst="ben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727800" y="4899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500" noProof="0" dirty="0">
                <a:latin typeface="Fira Sans"/>
                <a:ea typeface="Fira Sans"/>
                <a:cs typeface="Fira Sans"/>
                <a:sym typeface="Fira Sans"/>
              </a:rPr>
              <a:t>Characterization IV</a:t>
            </a:r>
            <a:endParaRPr lang="en-US" noProof="0" dirty="0"/>
          </a:p>
        </p:txBody>
      </p:sp>
      <p:sp>
        <p:nvSpPr>
          <p:cNvPr id="345" name="Google Shape;345;p4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22</a:t>
            </a:fld>
            <a:endParaRPr lang="en-US" noProof="0" dirty="0"/>
          </a:p>
        </p:txBody>
      </p:sp>
      <p:sp>
        <p:nvSpPr>
          <p:cNvPr id="346" name="Google Shape;346;p45"/>
          <p:cNvSpPr txBox="1"/>
          <p:nvPr/>
        </p:nvSpPr>
        <p:spPr>
          <a:xfrm>
            <a:off x="658350" y="1161800"/>
            <a:ext cx="7703100" cy="3279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Optimize </a:t>
            </a: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Vertical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and </a:t>
            </a: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Horizontal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gates voltage</a:t>
            </a: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○"/>
            </a:pP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HL fixed at 0.5V, HH between [2, 4]</a:t>
            </a: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          Best for 2.5V</a:t>
            </a: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○"/>
            </a:pP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VL fixed at -1V, VH between [3.5, 5.5]</a:t>
            </a:r>
          </a:p>
          <a:p>
            <a:pPr marL="584200" lvl="1" algn="l" rtl="0">
              <a:spcBef>
                <a:spcPts val="1000"/>
              </a:spcBef>
              <a:spcAft>
                <a:spcPts val="0"/>
              </a:spcAft>
              <a:buClr>
                <a:srgbClr val="EB5600"/>
              </a:buClr>
              <a:buSzPts val="1600"/>
            </a:pP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	           Best for 4.5V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Bias voltage 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to avoid diffusion.</a:t>
            </a: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	           Best for 40 V or 45 V</a:t>
            </a:r>
          </a:p>
        </p:txBody>
      </p:sp>
      <p:pic>
        <p:nvPicPr>
          <p:cNvPr id="347" name="Google Shape;3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449" y="1704381"/>
            <a:ext cx="3328701" cy="64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214" y="2500129"/>
            <a:ext cx="3328700" cy="63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5"/>
          <p:cNvPicPr preferRelativeResize="0"/>
          <p:nvPr/>
        </p:nvPicPr>
        <p:blipFill rotWithShape="1">
          <a:blip r:embed="rId5">
            <a:alphaModFix/>
          </a:blip>
          <a:srcRect r="51538" b="11253"/>
          <a:stretch/>
        </p:blipFill>
        <p:spPr>
          <a:xfrm>
            <a:off x="5076214" y="3438209"/>
            <a:ext cx="1412250" cy="13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5"/>
          <p:cNvPicPr preferRelativeResize="0"/>
          <p:nvPr/>
        </p:nvPicPr>
        <p:blipFill rotWithShape="1">
          <a:blip r:embed="rId5">
            <a:alphaModFix/>
          </a:blip>
          <a:srcRect l="51538" t="15805" b="11254"/>
          <a:stretch/>
        </p:blipFill>
        <p:spPr>
          <a:xfrm>
            <a:off x="6575890" y="3679659"/>
            <a:ext cx="1412250" cy="11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5"/>
          <p:cNvSpPr txBox="1"/>
          <p:nvPr/>
        </p:nvSpPr>
        <p:spPr>
          <a:xfrm>
            <a:off x="5384776" y="4715930"/>
            <a:ext cx="11766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noProof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 = 30V</a:t>
            </a:r>
          </a:p>
        </p:txBody>
      </p:sp>
      <p:sp>
        <p:nvSpPr>
          <p:cNvPr id="352" name="Google Shape;352;p45"/>
          <p:cNvSpPr txBox="1"/>
          <p:nvPr/>
        </p:nvSpPr>
        <p:spPr>
          <a:xfrm>
            <a:off x="6797026" y="4715930"/>
            <a:ext cx="11766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noProof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 = 40V</a:t>
            </a: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A404CE8D-25E8-714F-0FCB-77839B3813EC}"/>
              </a:ext>
            </a:extLst>
          </p:cNvPr>
          <p:cNvSpPr/>
          <p:nvPr/>
        </p:nvSpPr>
        <p:spPr>
          <a:xfrm>
            <a:off x="1687690" y="2119083"/>
            <a:ext cx="508993" cy="19594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8D389398-D0CC-8FE6-DDD9-124A12F43F06}"/>
              </a:ext>
            </a:extLst>
          </p:cNvPr>
          <p:cNvSpPr/>
          <p:nvPr/>
        </p:nvSpPr>
        <p:spPr>
          <a:xfrm>
            <a:off x="1694950" y="2902852"/>
            <a:ext cx="508993" cy="19594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FE540D9A-3CFD-E40C-BA4B-AD999B635E9C}"/>
              </a:ext>
            </a:extLst>
          </p:cNvPr>
          <p:cNvSpPr/>
          <p:nvPr/>
        </p:nvSpPr>
        <p:spPr>
          <a:xfrm>
            <a:off x="1687689" y="3956387"/>
            <a:ext cx="508993" cy="19594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>
            <a:spLocks noGrp="1"/>
          </p:cNvSpPr>
          <p:nvPr>
            <p:ph type="title"/>
          </p:nvPr>
        </p:nvSpPr>
        <p:spPr>
          <a:xfrm>
            <a:off x="727800" y="489925"/>
            <a:ext cx="3147514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500" noProof="0" dirty="0">
                <a:latin typeface="Fira Sans"/>
                <a:ea typeface="Fira Sans"/>
                <a:cs typeface="Fira Sans"/>
                <a:sym typeface="Fira Sans"/>
              </a:rPr>
              <a:t>Characterization V</a:t>
            </a:r>
            <a:endParaRPr lang="en-US" noProof="0" dirty="0"/>
          </a:p>
        </p:txBody>
      </p:sp>
      <p:sp>
        <p:nvSpPr>
          <p:cNvPr id="358" name="Google Shape;358;p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23</a:t>
            </a:fld>
            <a:endParaRPr lang="en-US" noProof="0" dirty="0"/>
          </a:p>
        </p:txBody>
      </p:sp>
      <p:sp>
        <p:nvSpPr>
          <p:cNvPr id="359" name="Google Shape;359;p46"/>
          <p:cNvSpPr txBox="1"/>
          <p:nvPr/>
        </p:nvSpPr>
        <p:spPr>
          <a:xfrm>
            <a:off x="658350" y="1161800"/>
            <a:ext cx="8219100" cy="3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Integration time 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from CDS technique:</a:t>
            </a: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Best: 185 </a:t>
            </a:r>
            <a:r>
              <a:rPr lang="en-US" sz="1600" noProof="0" dirty="0" err="1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μs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					Best: 28 </a:t>
            </a:r>
            <a:r>
              <a:rPr lang="en-US" sz="1600" noProof="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μs</a:t>
            </a:r>
            <a:endParaRPr lang="en-US" sz="1600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 err="1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Unclocking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serial register to limit the glowing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○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Serial register 1: Still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glowing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○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Serial register 2: Still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glowing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	Hypothesis: The L cooper bar is still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not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isolated</a:t>
            </a:r>
          </a:p>
        </p:txBody>
      </p:sp>
      <p:pic>
        <p:nvPicPr>
          <p:cNvPr id="360" name="Google Shape;3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50" y="2114848"/>
            <a:ext cx="4068201" cy="5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550" y="2114849"/>
            <a:ext cx="4072009" cy="5737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2" name="Google Shape;362;p46"/>
          <p:cNvGraphicFramePr/>
          <p:nvPr>
            <p:extLst>
              <p:ext uri="{D42A27DB-BD31-4B8C-83A1-F6EECF244321}">
                <p14:modId xmlns:p14="http://schemas.microsoft.com/office/powerpoint/2010/main" val="1724921083"/>
              </p:ext>
            </p:extLst>
          </p:nvPr>
        </p:nvGraphicFramePr>
        <p:xfrm>
          <a:off x="699350" y="1594825"/>
          <a:ext cx="8260950" cy="600807"/>
        </p:xfrm>
        <a:graphic>
          <a:graphicData uri="http://schemas.openxmlformats.org/drawingml/2006/table">
            <a:tbl>
              <a:tblPr>
                <a:noFill/>
                <a:tableStyleId>{4E2C5A79-10F0-4125-BCB9-528EBCD814E5}</a:tableStyleId>
              </a:tblPr>
              <a:tblGrid>
                <a:gridCol w="413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noProof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Pedestal/Signal measurement</a:t>
                      </a:r>
                      <a:endParaRPr lang="en-US" noProof="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noProof="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After/Before the reset pulse</a:t>
                      </a:r>
                      <a:endParaRPr lang="en-US" noProof="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>
            <a:spLocks noGrp="1"/>
          </p:cNvSpPr>
          <p:nvPr>
            <p:ph type="title"/>
          </p:nvPr>
        </p:nvSpPr>
        <p:spPr>
          <a:xfrm>
            <a:off x="727800" y="4899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500" noProof="0" dirty="0">
                <a:latin typeface="Fira Sans"/>
                <a:ea typeface="Fira Sans"/>
                <a:cs typeface="Fira Sans"/>
                <a:sym typeface="Fira Sans"/>
              </a:rPr>
              <a:t>Skipper Images</a:t>
            </a:r>
            <a:endParaRPr lang="en-US" noProof="0" dirty="0"/>
          </a:p>
        </p:txBody>
      </p:sp>
      <p:sp>
        <p:nvSpPr>
          <p:cNvPr id="368" name="Google Shape;368;p4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24</a:t>
            </a:fld>
            <a:endParaRPr lang="en-US" noProof="0" dirty="0"/>
          </a:p>
        </p:txBody>
      </p:sp>
      <p:sp>
        <p:nvSpPr>
          <p:cNvPr id="369" name="Google Shape;369;p47"/>
          <p:cNvSpPr txBox="1"/>
          <p:nvPr/>
        </p:nvSpPr>
        <p:spPr>
          <a:xfrm>
            <a:off x="713193" y="1187491"/>
            <a:ext cx="7703100" cy="3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Current Std. dev. Is 2600, we expect to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decay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with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skippers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1A9988"/>
                </a:solidFill>
                <a:effectLst/>
                <a:latin typeface="Fira Sans" panose="020B0503050000020004" pitchFamily="34" charset="0"/>
              </a:rPr>
              <a:t>With 500 skips </a:t>
            </a:r>
            <a:r>
              <a:rPr lang="en-US" sz="1600" b="1" i="0" u="none" strike="noStrike" dirty="0">
                <a:solidFill>
                  <a:srgbClr val="1A9988"/>
                </a:solidFill>
                <a:effectLst/>
                <a:latin typeface="Fira Sans" panose="020B0503050000020004" pitchFamily="34" charset="0"/>
              </a:rPr>
              <a:t>decreases</a:t>
            </a:r>
            <a:r>
              <a:rPr lang="en-US" sz="1600" b="0" i="0" u="none" strike="noStrike" dirty="0">
                <a:solidFill>
                  <a:srgbClr val="1A9988"/>
                </a:solidFill>
                <a:effectLst/>
                <a:latin typeface="Fira Sans" panose="020B0503050000020004" pitchFamily="34" charset="0"/>
              </a:rPr>
              <a:t> to 1400     	           , with 1500 skips </a:t>
            </a:r>
            <a:r>
              <a:rPr lang="en-US" sz="1600" b="1" i="0" u="none" strike="noStrike" dirty="0">
                <a:solidFill>
                  <a:srgbClr val="1A9988"/>
                </a:solidFill>
                <a:effectLst/>
                <a:latin typeface="Fira Sans" panose="020B0503050000020004" pitchFamily="34" charset="0"/>
              </a:rPr>
              <a:t>increases</a:t>
            </a:r>
            <a:r>
              <a:rPr lang="en-US" sz="1600" b="0" i="0" u="none" strike="noStrike" dirty="0">
                <a:solidFill>
                  <a:srgbClr val="1A9988"/>
                </a:solidFill>
                <a:effectLst/>
                <a:latin typeface="Fira Sans" panose="020B0503050000020004" pitchFamily="34" charset="0"/>
              </a:rPr>
              <a:t> to 2000.</a:t>
            </a:r>
            <a:endParaRPr lang="en-US" sz="1600" b="0" dirty="0">
              <a:effectLst/>
            </a:endParaRPr>
          </a:p>
          <a:p>
            <a:br>
              <a:rPr lang="en-US" sz="1600" dirty="0"/>
            </a:b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Charge is been </a:t>
            </a: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induced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by glowing, </a:t>
            </a: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saturating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the CCD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lang="en-US" sz="1600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70" name="Google Shape;3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572" y="2571750"/>
            <a:ext cx="6642856" cy="249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B73CE30-AECF-98F9-2334-8E6C28F2D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485409"/>
            <a:ext cx="1152314" cy="43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 txBox="1">
            <a:spLocks noGrp="1"/>
          </p:cNvSpPr>
          <p:nvPr>
            <p:ph type="title"/>
          </p:nvPr>
        </p:nvSpPr>
        <p:spPr>
          <a:xfrm>
            <a:off x="727800" y="4899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500" noProof="0" dirty="0">
                <a:latin typeface="Fira Sans"/>
                <a:ea typeface="Fira Sans"/>
                <a:cs typeface="Fira Sans"/>
                <a:sym typeface="Fira Sans"/>
              </a:rPr>
              <a:t>Characterization Results</a:t>
            </a:r>
            <a:endParaRPr lang="en-US" noProof="0" dirty="0"/>
          </a:p>
        </p:txBody>
      </p:sp>
      <p:sp>
        <p:nvSpPr>
          <p:cNvPr id="376" name="Google Shape;376;p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25</a:t>
            </a:fld>
            <a:endParaRPr lang="en-US" noProof="0" dirty="0"/>
          </a:p>
        </p:txBody>
      </p:sp>
      <p:sp>
        <p:nvSpPr>
          <p:cNvPr id="377" name="Google Shape;377;p48"/>
          <p:cNvSpPr txBox="1"/>
          <p:nvPr/>
        </p:nvSpPr>
        <p:spPr>
          <a:xfrm>
            <a:off x="658350" y="1161800"/>
            <a:ext cx="7703100" cy="3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Cannot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optimize skipper parameters because of the image quality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The </a:t>
            </a: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optimal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parameters obtained are: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78" name="Google Shape;3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00" y="2124491"/>
            <a:ext cx="6381749" cy="19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9"/>
          <p:cNvPicPr preferRelativeResize="0"/>
          <p:nvPr/>
        </p:nvPicPr>
        <p:blipFill rotWithShape="1">
          <a:blip r:embed="rId3">
            <a:alphaModFix/>
          </a:blip>
          <a:srcRect t="3651"/>
          <a:stretch/>
        </p:blipFill>
        <p:spPr>
          <a:xfrm>
            <a:off x="727800" y="3289450"/>
            <a:ext cx="2530450" cy="18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1800" y="1219200"/>
            <a:ext cx="2362200" cy="3937622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9"/>
          <p:cNvSpPr txBox="1">
            <a:spLocks noGrp="1"/>
          </p:cNvSpPr>
          <p:nvPr>
            <p:ph type="title"/>
          </p:nvPr>
        </p:nvSpPr>
        <p:spPr>
          <a:xfrm>
            <a:off x="727800" y="4899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500" noProof="0" dirty="0">
                <a:latin typeface="Fira Sans"/>
                <a:ea typeface="Fira Sans"/>
                <a:cs typeface="Fira Sans"/>
                <a:sym typeface="Fira Sans"/>
              </a:rPr>
              <a:t>MOSKITA I</a:t>
            </a:r>
            <a:endParaRPr lang="en-US" noProof="0" dirty="0"/>
          </a:p>
        </p:txBody>
      </p:sp>
      <p:sp>
        <p:nvSpPr>
          <p:cNvPr id="385" name="Google Shape;385;p4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>
                <a:solidFill>
                  <a:schemeClr val="lt1"/>
                </a:solidFill>
              </a:rPr>
              <a:t>26</a:t>
            </a:fld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386" name="Google Shape;386;p49"/>
          <p:cNvSpPr txBox="1"/>
          <p:nvPr/>
        </p:nvSpPr>
        <p:spPr>
          <a:xfrm>
            <a:off x="610480" y="1161800"/>
            <a:ext cx="6300860" cy="3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2nd Objective of the TFM:</a:t>
            </a: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Design and implementation of an automatic muon detection algorithm and integrate it in WADERS.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We use images from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MOSKITA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(</a:t>
            </a:r>
            <a:r>
              <a:rPr lang="en-US" sz="1600" noProof="0" dirty="0" err="1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MObile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noProof="0" dirty="0" err="1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SKIpper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Testing Apparatus)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setup located at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CERN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, because the poorly quality of IRONMAN images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 txBox="1">
            <a:spLocks noGrp="1"/>
          </p:cNvSpPr>
          <p:nvPr>
            <p:ph type="title"/>
          </p:nvPr>
        </p:nvSpPr>
        <p:spPr>
          <a:xfrm>
            <a:off x="727800" y="4899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500" noProof="0" dirty="0">
                <a:latin typeface="Fira Sans"/>
                <a:ea typeface="Fira Sans"/>
                <a:cs typeface="Fira Sans"/>
                <a:sym typeface="Fira Sans"/>
              </a:rPr>
              <a:t>MOSKITA II</a:t>
            </a:r>
            <a:endParaRPr lang="en-US" noProof="0" dirty="0"/>
          </a:p>
        </p:txBody>
      </p:sp>
      <p:sp>
        <p:nvSpPr>
          <p:cNvPr id="393" name="Google Shape;393;p5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27</a:t>
            </a:fld>
            <a:endParaRPr lang="en-US" noProof="0" dirty="0"/>
          </a:p>
        </p:txBody>
      </p:sp>
      <p:sp>
        <p:nvSpPr>
          <p:cNvPr id="394" name="Google Shape;394;p50"/>
          <p:cNvSpPr txBox="1"/>
          <p:nvPr/>
        </p:nvSpPr>
        <p:spPr>
          <a:xfrm>
            <a:off x="658350" y="1161800"/>
            <a:ext cx="7703100" cy="3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MOSKITA will search for </a:t>
            </a:r>
            <a:r>
              <a:rPr lang="en-US" sz="1600" b="1" noProof="0" dirty="0" err="1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mCPs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, hypothetical DM particles whose electric charge is a small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fraction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of the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e</a:t>
            </a:r>
            <a:r>
              <a:rPr lang="en-US" sz="1600" b="1" baseline="300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–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 err="1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mCPs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can be produced in high energy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pp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collisions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The objective of MOSKITA is to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assess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the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background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and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study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the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feasibility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of such measurements.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 txBox="1">
            <a:spLocks noGrp="1"/>
          </p:cNvSpPr>
          <p:nvPr>
            <p:ph type="title"/>
          </p:nvPr>
        </p:nvSpPr>
        <p:spPr>
          <a:xfrm>
            <a:off x="727800" y="4899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500" noProof="0" dirty="0">
                <a:latin typeface="Fira Sans"/>
                <a:ea typeface="Fira Sans"/>
                <a:cs typeface="Fira Sans"/>
                <a:sym typeface="Fira Sans"/>
              </a:rPr>
              <a:t>Data Cleaning</a:t>
            </a:r>
            <a:endParaRPr lang="en-US" noProof="0" dirty="0"/>
          </a:p>
        </p:txBody>
      </p:sp>
      <p:sp>
        <p:nvSpPr>
          <p:cNvPr id="400" name="Google Shape;400;p5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28</a:t>
            </a:fld>
            <a:endParaRPr lang="en-US" noProof="0" dirty="0"/>
          </a:p>
        </p:txBody>
      </p:sp>
      <p:sp>
        <p:nvSpPr>
          <p:cNvPr id="401" name="Google Shape;401;p51"/>
          <p:cNvSpPr txBox="1"/>
          <p:nvPr/>
        </p:nvSpPr>
        <p:spPr>
          <a:xfrm>
            <a:off x="658350" y="1038427"/>
            <a:ext cx="7703100" cy="425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Process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the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images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using a series of processes from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WADERS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Compress Skipper Process: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Makes the average of the measurement.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Pedestal Subtraction Process: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noProof="0" dirty="0" err="1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Stimate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the baseline for each row of the CCD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Cluster Finder: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Identify particle tracks.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Build Cluster Mask: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Cover clusters for analysis.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Apply Selection Cuts: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Exclude areas from the detector.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Fit Dark Current Process: 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Determine the gain and dark current (dc). Obtain				 the noise, convert ADUs to e</a:t>
            </a:r>
          </a:p>
        </p:txBody>
      </p:sp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D4E0F546-6963-6FBA-0FC5-47E6AFFAF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296" y="874460"/>
            <a:ext cx="4398356" cy="3159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>
            <a:spLocks noGrp="1"/>
          </p:cNvSpPr>
          <p:nvPr>
            <p:ph type="title"/>
          </p:nvPr>
        </p:nvSpPr>
        <p:spPr>
          <a:xfrm>
            <a:off x="727800" y="489925"/>
            <a:ext cx="38442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500" noProof="0" dirty="0">
                <a:latin typeface="Fira Sans"/>
                <a:ea typeface="Fira Sans"/>
                <a:cs typeface="Fira Sans"/>
                <a:sym typeface="Fira Sans"/>
              </a:rPr>
              <a:t>Hot Columns I</a:t>
            </a:r>
            <a:endParaRPr lang="en-US" noProof="0" dirty="0"/>
          </a:p>
        </p:txBody>
      </p:sp>
      <p:sp>
        <p:nvSpPr>
          <p:cNvPr id="407" name="Google Shape;407;p5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29</a:t>
            </a:fld>
            <a:endParaRPr lang="en-US" noProof="0" dirty="0"/>
          </a:p>
        </p:txBody>
      </p:sp>
      <p:sp>
        <p:nvSpPr>
          <p:cNvPr id="408" name="Google Shape;408;p52"/>
          <p:cNvSpPr txBox="1"/>
          <p:nvPr/>
        </p:nvSpPr>
        <p:spPr>
          <a:xfrm>
            <a:off x="658350" y="1161800"/>
            <a:ext cx="8028300" cy="3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Defects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in the silicon, creating wells that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inject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‘‘fake’’ 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events into the CCD, with charge between 1 and 3e,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same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as the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dc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events, leading to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bad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calculations of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gain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and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dc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09" name="Google Shape;409;p52"/>
          <p:cNvPicPr preferRelativeResize="0"/>
          <p:nvPr/>
        </p:nvPicPr>
        <p:blipFill rotWithShape="1">
          <a:blip r:embed="rId3">
            <a:alphaModFix/>
          </a:blip>
          <a:srcRect b="3521"/>
          <a:stretch/>
        </p:blipFill>
        <p:spPr>
          <a:xfrm>
            <a:off x="4096750" y="2246075"/>
            <a:ext cx="4590049" cy="28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727800" y="489837"/>
            <a:ext cx="247985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US" sz="2540" noProof="0" dirty="0">
                <a:latin typeface="Fira Sans"/>
                <a:ea typeface="Fira Sans"/>
                <a:cs typeface="Fira Sans"/>
                <a:sym typeface="Fira Sans"/>
              </a:rPr>
              <a:t>Motivation</a:t>
            </a:r>
            <a:endParaRPr lang="en-US" noProof="0" dirty="0"/>
          </a:p>
        </p:txBody>
      </p:sp>
      <p:sp>
        <p:nvSpPr>
          <p:cNvPr id="179" name="Google Shape;179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180" name="Google Shape;180;p27"/>
          <p:cNvSpPr txBox="1"/>
          <p:nvPr/>
        </p:nvSpPr>
        <p:spPr>
          <a:xfrm>
            <a:off x="734550" y="1161800"/>
            <a:ext cx="7801800" cy="3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Dark matter 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was first proposed in the early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20th century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. Many theories have emerged regarding its nature, but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only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a few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properties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are known.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The motivation for this work arises from the desire to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contribute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to the understanding of dark matter, my contribution is divided into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two main parts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:</a:t>
            </a:r>
          </a:p>
          <a:p>
            <a:pPr marL="457200" indent="-330200">
              <a:spcBef>
                <a:spcPts val="1000"/>
              </a:spcBef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Characterizing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IFCA’s experimental setup for future applications (measure the lead 210 activity…)</a:t>
            </a:r>
          </a:p>
          <a:p>
            <a:pPr marL="127000">
              <a:spcBef>
                <a:spcPts val="1000"/>
              </a:spcBef>
              <a:buClr>
                <a:srgbClr val="EB5600"/>
              </a:buClr>
              <a:buSzPts val="1600"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Software development:</a:t>
            </a:r>
          </a:p>
          <a:p>
            <a:pPr marL="914400" lvl="1" indent="-330200">
              <a:lnSpc>
                <a:spcPct val="115000"/>
              </a:lnSpc>
              <a:buClr>
                <a:srgbClr val="EB5600"/>
              </a:buClr>
              <a:buSzPts val="1600"/>
              <a:buFont typeface="Fira Sans"/>
              <a:buChar char="○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sym typeface="Fira Sans"/>
              </a:rPr>
              <a:t>New methodology to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sym typeface="Fira Sans"/>
              </a:rPr>
              <a:t>detect hot columns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sym typeface="Fira Sans"/>
              </a:rPr>
              <a:t>.</a:t>
            </a:r>
          </a:p>
          <a:p>
            <a:pPr marL="914400" lvl="1" indent="-330200">
              <a:lnSpc>
                <a:spcPct val="115000"/>
              </a:lnSpc>
              <a:buClr>
                <a:srgbClr val="EB5600"/>
              </a:buClr>
              <a:buSzPts val="1600"/>
              <a:buFont typeface="Fira Sans"/>
              <a:buChar char="○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sym typeface="Fira Sans"/>
              </a:rPr>
              <a:t>DNN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sym typeface="Fira Sans"/>
              </a:rPr>
              <a:t> for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sym typeface="Fira Sans"/>
              </a:rPr>
              <a:t>classifying particles 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sym typeface="Fira Sans"/>
              </a:rPr>
              <a:t>and determining whether the number of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sym typeface="Fira Sans"/>
              </a:rPr>
              <a:t>muons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sym typeface="Fira Sans"/>
              </a:rPr>
              <a:t>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sym typeface="Fira Sans"/>
              </a:rPr>
              <a:t>increases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sym typeface="Fira Sans"/>
              </a:rPr>
              <a:t> with the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sym typeface="Fira Sans"/>
              </a:rPr>
              <a:t>luminosity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sym typeface="Fira Sans"/>
              </a:rPr>
              <a:t> of the LHC.</a:t>
            </a:r>
          </a:p>
        </p:txBody>
      </p:sp>
    </p:spTree>
  </p:cSld>
  <p:clrMapOvr>
    <a:masterClrMapping/>
  </p:clrMapOvr>
  <p:transition spd="slow" advTm="1148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>
            <a:spLocks noGrp="1"/>
          </p:cNvSpPr>
          <p:nvPr>
            <p:ph type="title"/>
          </p:nvPr>
        </p:nvSpPr>
        <p:spPr>
          <a:xfrm>
            <a:off x="727800" y="489925"/>
            <a:ext cx="3840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500" noProof="0" dirty="0">
                <a:latin typeface="Fira Sans"/>
                <a:ea typeface="Fira Sans"/>
                <a:cs typeface="Fira Sans"/>
                <a:sym typeface="Fira Sans"/>
              </a:rPr>
              <a:t>Hot Columns II</a:t>
            </a:r>
            <a:endParaRPr lang="en-US" noProof="0" dirty="0"/>
          </a:p>
        </p:txBody>
      </p:sp>
      <p:sp>
        <p:nvSpPr>
          <p:cNvPr id="415" name="Google Shape;415;p5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30</a:t>
            </a:fld>
            <a:endParaRPr lang="en-US" noProof="0" dirty="0"/>
          </a:p>
        </p:txBody>
      </p:sp>
      <p:sp>
        <p:nvSpPr>
          <p:cNvPr id="416" name="Google Shape;416;p53"/>
          <p:cNvSpPr txBox="1"/>
          <p:nvPr/>
        </p:nvSpPr>
        <p:spPr>
          <a:xfrm>
            <a:off x="658349" y="1161800"/>
            <a:ext cx="8049881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4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Plot the number of events with charge between 0 and 3e per column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4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Fit to a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1st order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polynomial, removing the outliers and calculating the std. dev.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4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Values outside 4 sigma will be considered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hot columns</a:t>
            </a:r>
          </a:p>
        </p:txBody>
      </p:sp>
      <p:pic>
        <p:nvPicPr>
          <p:cNvPr id="417" name="Google Shape;4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107" y="2648895"/>
            <a:ext cx="4732363" cy="2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3"/>
          <p:cNvSpPr txBox="1"/>
          <p:nvPr/>
        </p:nvSpPr>
        <p:spPr>
          <a:xfrm>
            <a:off x="658349" y="1161800"/>
            <a:ext cx="7703100" cy="773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4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Optimize the sigma value with the density of events vs the sigma  	    	 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Optimal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value for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sigma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=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</a:p>
        </p:txBody>
      </p:sp>
      <p:pic>
        <p:nvPicPr>
          <p:cNvPr id="419" name="Google Shape;41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012" y="2648895"/>
            <a:ext cx="4795774" cy="2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CC28133D-DA23-E0A1-A05E-4DCAE2676680}"/>
              </a:ext>
            </a:extLst>
          </p:cNvPr>
          <p:cNvSpPr/>
          <p:nvPr/>
        </p:nvSpPr>
        <p:spPr>
          <a:xfrm>
            <a:off x="1223347" y="1935272"/>
            <a:ext cx="508993" cy="19594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" grpId="0"/>
      <p:bldP spid="418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 txBox="1">
            <a:spLocks noGrp="1"/>
          </p:cNvSpPr>
          <p:nvPr>
            <p:ph type="title"/>
          </p:nvPr>
        </p:nvSpPr>
        <p:spPr>
          <a:xfrm>
            <a:off x="727800" y="4899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500" noProof="0" dirty="0">
                <a:latin typeface="Fira Sans"/>
                <a:ea typeface="Fira Sans"/>
                <a:cs typeface="Fira Sans"/>
                <a:sym typeface="Fira Sans"/>
              </a:rPr>
              <a:t>Particle Classification I</a:t>
            </a:r>
            <a:endParaRPr lang="en-US" noProof="0" dirty="0"/>
          </a:p>
        </p:txBody>
      </p:sp>
      <p:sp>
        <p:nvSpPr>
          <p:cNvPr id="425" name="Google Shape;425;p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31</a:t>
            </a:fld>
            <a:endParaRPr lang="en-US" noProof="0" dirty="0"/>
          </a:p>
        </p:txBody>
      </p:sp>
      <p:sp>
        <p:nvSpPr>
          <p:cNvPr id="426" name="Google Shape;426;p54"/>
          <p:cNvSpPr txBox="1"/>
          <p:nvPr/>
        </p:nvSpPr>
        <p:spPr>
          <a:xfrm>
            <a:off x="658350" y="1161800"/>
            <a:ext cx="770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Create a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DNN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to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classify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particles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arriving at our detector:</a:t>
            </a:r>
          </a:p>
        </p:txBody>
      </p:sp>
      <p:pic>
        <p:nvPicPr>
          <p:cNvPr id="427" name="Google Shape;42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143" y="1967424"/>
            <a:ext cx="2578609" cy="235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9751" y="1967399"/>
            <a:ext cx="2578609" cy="2241743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4"/>
          <p:cNvSpPr txBox="1"/>
          <p:nvPr/>
        </p:nvSpPr>
        <p:spPr>
          <a:xfrm>
            <a:off x="658350" y="1764200"/>
            <a:ext cx="3364800" cy="29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Electrons	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Muons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Alpha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Serial register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Multiple events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7CBB72-B9D6-6B8D-F99A-108744907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178" y="1764200"/>
            <a:ext cx="3002246" cy="286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14E6F95C-3584-9E9E-AC7F-512F4F692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452" y="1833161"/>
            <a:ext cx="2789012" cy="2657765"/>
          </a:xfrm>
          <a:prstGeom prst="rect">
            <a:avLst/>
          </a:prstGeom>
        </p:spPr>
      </p:pic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A5A0CE3-2991-2322-31F7-F186FF5EA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619" y="2038894"/>
            <a:ext cx="3588245" cy="2246300"/>
          </a:xfrm>
          <a:prstGeom prst="rect">
            <a:avLst/>
          </a:prstGeom>
        </p:spPr>
      </p:pic>
      <p:pic>
        <p:nvPicPr>
          <p:cNvPr id="7" name="Imagen 6" descr="Gráfico, Gráfico de barras, Gráfico en cascada&#10;&#10;Descripción generada automáticamente">
            <a:extLst>
              <a:ext uri="{FF2B5EF4-FFF2-40B4-BE49-F238E27FC236}">
                <a16:creationId xmlns:a16="http://schemas.microsoft.com/office/drawing/2014/main" id="{0CF15EE8-06FD-AEA8-FEC9-ECEF70AA7E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1177" y="1864573"/>
            <a:ext cx="2685642" cy="2559259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8D3B6643-C5FE-5512-3E77-BA93A16A4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0312" y="2006255"/>
            <a:ext cx="2607371" cy="2484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5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4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438;p55">
            <a:extLst>
              <a:ext uri="{FF2B5EF4-FFF2-40B4-BE49-F238E27FC236}">
                <a16:creationId xmlns:a16="http://schemas.microsoft.com/office/drawing/2014/main" id="{3660B705-948E-0791-B2B9-D1F6A4667F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7468" r="8289"/>
          <a:stretch/>
        </p:blipFill>
        <p:spPr>
          <a:xfrm>
            <a:off x="4923896" y="1174473"/>
            <a:ext cx="4109487" cy="345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37;p55">
            <a:extLst>
              <a:ext uri="{FF2B5EF4-FFF2-40B4-BE49-F238E27FC236}">
                <a16:creationId xmlns:a16="http://schemas.microsoft.com/office/drawing/2014/main" id="{D7CAA306-1F65-33A5-6036-01A5F9BE343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rcRect r="8631"/>
          <a:stretch/>
        </p:blipFill>
        <p:spPr>
          <a:xfrm>
            <a:off x="254835" y="1152836"/>
            <a:ext cx="4317165" cy="35007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057A2E2-61C3-9A91-9B05-97086A79B328}"/>
              </a:ext>
            </a:extLst>
          </p:cNvPr>
          <p:cNvSpPr txBox="1"/>
          <p:nvPr/>
        </p:nvSpPr>
        <p:spPr>
          <a:xfrm>
            <a:off x="686061" y="1043646"/>
            <a:ext cx="803716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Simple model			             Complex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Trace = 4.54				Trace = 4.52</a:t>
            </a:r>
            <a:endParaRPr lang="en-US" sz="1400" b="1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" name="Google Shape;392;p50"/>
          <p:cNvSpPr txBox="1">
            <a:spLocks noGrp="1"/>
          </p:cNvSpPr>
          <p:nvPr>
            <p:ph type="title"/>
          </p:nvPr>
        </p:nvSpPr>
        <p:spPr>
          <a:xfrm>
            <a:off x="727800" y="489937"/>
            <a:ext cx="38442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500" noProof="0" dirty="0">
                <a:latin typeface="Fira Sans"/>
                <a:ea typeface="Fira Sans"/>
                <a:cs typeface="Fira Sans"/>
                <a:sym typeface="Fira Sans"/>
              </a:rPr>
              <a:t>Particle Classification II</a:t>
            </a:r>
            <a:endParaRPr lang="en-US" noProof="0" dirty="0"/>
          </a:p>
        </p:txBody>
      </p:sp>
      <p:sp>
        <p:nvSpPr>
          <p:cNvPr id="393" name="Google Shape;393;p5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32</a:t>
            </a:fld>
            <a:endParaRPr lang="en-US" noProof="0" dirty="0"/>
          </a:p>
        </p:txBody>
      </p:sp>
      <p:sp>
        <p:nvSpPr>
          <p:cNvPr id="394" name="Google Shape;394;p50"/>
          <p:cNvSpPr txBox="1"/>
          <p:nvPr/>
        </p:nvSpPr>
        <p:spPr>
          <a:xfrm>
            <a:off x="658350" y="1161800"/>
            <a:ext cx="7703100" cy="3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YOLOv8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(You Only Look Once) model from </a:t>
            </a:r>
            <a:r>
              <a:rPr lang="en-US" sz="1600" b="1" noProof="0" dirty="0" err="1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Ultralytics</a:t>
            </a:r>
            <a:endParaRPr lang="en-US" sz="1600" b="1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indent="-330200">
              <a:lnSpc>
                <a:spcPct val="200000"/>
              </a:lnSpc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Train two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pre-trained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models with different complexity</a:t>
            </a:r>
          </a:p>
          <a:p>
            <a:pPr marL="457200" indent="-330200">
              <a:lnSpc>
                <a:spcPct val="200000"/>
              </a:lnSpc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300</a:t>
            </a:r>
            <a:r>
              <a:rPr lang="en-US" sz="160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b="1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epochs</a:t>
            </a:r>
            <a:r>
              <a:rPr lang="en-US" sz="160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and a</a:t>
            </a:r>
            <a:r>
              <a:rPr lang="en-US" sz="1600" b="1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patience </a:t>
            </a:r>
            <a:r>
              <a:rPr lang="en-US" sz="160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of</a:t>
            </a:r>
            <a:r>
              <a:rPr lang="en-US" sz="1600" b="1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45</a:t>
            </a:r>
            <a:r>
              <a:rPr lang="en-US" sz="160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epochs</a:t>
            </a:r>
            <a:endParaRPr lang="en-US" sz="1600" b="1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06003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9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6"/>
          <p:cNvSpPr txBox="1">
            <a:spLocks noGrp="1"/>
          </p:cNvSpPr>
          <p:nvPr>
            <p:ph type="title"/>
          </p:nvPr>
        </p:nvSpPr>
        <p:spPr>
          <a:xfrm>
            <a:off x="727800" y="4899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500" noProof="0" dirty="0">
                <a:latin typeface="Fira Sans"/>
                <a:ea typeface="Fira Sans"/>
                <a:cs typeface="Fira Sans"/>
                <a:sym typeface="Fira Sans"/>
              </a:rPr>
              <a:t>Number of Muons and Luminosity</a:t>
            </a:r>
            <a:endParaRPr lang="en-US" noProof="0" dirty="0"/>
          </a:p>
        </p:txBody>
      </p:sp>
      <p:sp>
        <p:nvSpPr>
          <p:cNvPr id="444" name="Google Shape;444;p5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33</a:t>
            </a:fld>
            <a:endParaRPr lang="en-US" noProof="0" dirty="0"/>
          </a:p>
        </p:txBody>
      </p:sp>
      <p:sp>
        <p:nvSpPr>
          <p:cNvPr id="445" name="Google Shape;445;p56"/>
          <p:cNvSpPr txBox="1"/>
          <p:nvPr/>
        </p:nvSpPr>
        <p:spPr>
          <a:xfrm>
            <a:off x="658350" y="1161800"/>
            <a:ext cx="77031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Plot the number of muons detected with the DNN and the luminosity vs the time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No relation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between the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luminosity</a:t>
            </a:r>
            <a:r>
              <a:rPr lang="en-US" sz="1600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 and the number of </a:t>
            </a: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muons</a:t>
            </a:r>
          </a:p>
        </p:txBody>
      </p:sp>
      <p:pic>
        <p:nvPicPr>
          <p:cNvPr id="446" name="Google Shape;4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62" y="1621523"/>
            <a:ext cx="3900274" cy="298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 txBox="1">
            <a:spLocks noGrp="1"/>
          </p:cNvSpPr>
          <p:nvPr>
            <p:ph type="title"/>
          </p:nvPr>
        </p:nvSpPr>
        <p:spPr>
          <a:xfrm>
            <a:off x="727800" y="489837"/>
            <a:ext cx="273385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500" noProof="0" dirty="0">
                <a:latin typeface="Fira Sans"/>
                <a:ea typeface="Fira Sans"/>
                <a:cs typeface="Fira Sans"/>
                <a:sym typeface="Fira Sans"/>
              </a:rPr>
              <a:t>Conclusions</a:t>
            </a:r>
            <a:endParaRPr lang="en-US" noProof="0" dirty="0"/>
          </a:p>
        </p:txBody>
      </p:sp>
      <p:sp>
        <p:nvSpPr>
          <p:cNvPr id="452" name="Google Shape;452;p5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34</a:t>
            </a:fld>
            <a:endParaRPr lang="en-US" noProof="0" dirty="0"/>
          </a:p>
        </p:txBody>
      </p:sp>
      <p:sp>
        <p:nvSpPr>
          <p:cNvPr id="453" name="Google Shape;453;p57"/>
          <p:cNvSpPr txBox="1"/>
          <p:nvPr/>
        </p:nvSpPr>
        <p:spPr>
          <a:xfrm>
            <a:off x="658350" y="1045688"/>
            <a:ext cx="7703100" cy="3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i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We characterized the IRONMAN experimental setup at IFCA with new readout electronics, LTA. 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i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We could not fully optimize the setup due to CCD quality issues, however we achieved a threshold improvement in electromagnetic noise:</a:t>
            </a:r>
          </a:p>
          <a:p>
            <a:pPr marL="914400" lvl="1" indent="-330200">
              <a:lnSpc>
                <a:spcPct val="115000"/>
              </a:lnSpc>
              <a:buClr>
                <a:srgbClr val="EB5600"/>
              </a:buClr>
              <a:buSzPts val="1600"/>
              <a:buFont typeface="Fira Sans"/>
              <a:buChar char="○"/>
            </a:pPr>
            <a:r>
              <a:rPr lang="en-US" sz="1600" i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By enhancing the grounding.</a:t>
            </a:r>
          </a:p>
          <a:p>
            <a:pPr marL="584200" lvl="1">
              <a:lnSpc>
                <a:spcPct val="115000"/>
              </a:lnSpc>
              <a:buClr>
                <a:srgbClr val="EB5600"/>
              </a:buClr>
              <a:buSzPts val="1600"/>
            </a:pPr>
            <a:endParaRPr lang="en-US" sz="1600" i="1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i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We developed: </a:t>
            </a:r>
          </a:p>
          <a:p>
            <a:pPr marL="914400" lvl="1" indent="-330200">
              <a:lnSpc>
                <a:spcPct val="115000"/>
              </a:lnSpc>
              <a:buClr>
                <a:srgbClr val="EB5600"/>
              </a:buClr>
              <a:buSzPts val="1600"/>
              <a:buFont typeface="Fira Sans"/>
              <a:buChar char="○"/>
            </a:pPr>
            <a:r>
              <a:rPr lang="en-US" sz="1600" i="1" noProof="0" dirty="0">
                <a:solidFill>
                  <a:srgbClr val="1A9988"/>
                </a:solidFill>
                <a:latin typeface="Fira Sans"/>
                <a:sym typeface="Fira Sans"/>
              </a:rPr>
              <a:t>A new </a:t>
            </a:r>
            <a:r>
              <a:rPr lang="en-US" sz="1600" i="1" noProof="0" dirty="0" err="1">
                <a:solidFill>
                  <a:srgbClr val="1A9988"/>
                </a:solidFill>
                <a:latin typeface="Fira Sans"/>
                <a:sym typeface="Fira Sans"/>
              </a:rPr>
              <a:t>metodology</a:t>
            </a:r>
            <a:r>
              <a:rPr lang="en-US" sz="1600" i="1" noProof="0" dirty="0">
                <a:solidFill>
                  <a:srgbClr val="1A9988"/>
                </a:solidFill>
                <a:latin typeface="Fira Sans"/>
                <a:sym typeface="Fira Sans"/>
              </a:rPr>
              <a:t> for the automated identification of hot columns</a:t>
            </a:r>
            <a:r>
              <a:rPr lang="en-US" sz="1600" i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</a:p>
          <a:p>
            <a:pPr marL="914400" lvl="1" indent="-330200">
              <a:lnSpc>
                <a:spcPct val="115000"/>
              </a:lnSpc>
              <a:buClr>
                <a:srgbClr val="EB5600"/>
              </a:buClr>
              <a:buSzPts val="1600"/>
              <a:buFont typeface="Fira Sans"/>
              <a:buChar char="○"/>
            </a:pPr>
            <a:r>
              <a:rPr lang="en-US" sz="1600" i="1" noProof="0" dirty="0">
                <a:solidFill>
                  <a:srgbClr val="1A9988"/>
                </a:solidFill>
                <a:latin typeface="Fira Sans"/>
                <a:sym typeface="Fira Sans"/>
              </a:rPr>
              <a:t>A DNN for the classification of particles arriving the detector.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63897E-EB02-4D5C-0708-E6EC3BF7269F}"/>
              </a:ext>
            </a:extLst>
          </p:cNvPr>
          <p:cNvSpPr txBox="1"/>
          <p:nvPr/>
        </p:nvSpPr>
        <p:spPr>
          <a:xfrm>
            <a:off x="943426" y="3970594"/>
            <a:ext cx="7699828" cy="64222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27000">
              <a:lnSpc>
                <a:spcPct val="115000"/>
              </a:lnSpc>
              <a:spcBef>
                <a:spcPts val="1000"/>
              </a:spcBef>
              <a:buClr>
                <a:srgbClr val="EB5600"/>
              </a:buClr>
              <a:buSzPts val="1600"/>
            </a:pPr>
            <a:r>
              <a:rPr lang="en-US" sz="1600" b="1" i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We found that the number of muons arriving at the setup is not proportional to the LHC luminosity.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AC73566-6458-3819-2021-31D5200FACB3}"/>
              </a:ext>
            </a:extLst>
          </p:cNvPr>
          <p:cNvSpPr txBox="1"/>
          <p:nvPr/>
        </p:nvSpPr>
        <p:spPr>
          <a:xfrm>
            <a:off x="746078" y="1076632"/>
            <a:ext cx="1025013" cy="307777"/>
          </a:xfrm>
          <a:prstGeom prst="rect">
            <a:avLst/>
          </a:prstGeom>
          <a:solidFill>
            <a:srgbClr val="E9EDEE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459" name="Google Shape;4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925" y="460450"/>
            <a:ext cx="3664075" cy="471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0225" y="3005375"/>
            <a:ext cx="2340000" cy="2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8"/>
          <p:cNvSpPr txBox="1"/>
          <p:nvPr/>
        </p:nvSpPr>
        <p:spPr>
          <a:xfrm>
            <a:off x="194375" y="493725"/>
            <a:ext cx="5106000" cy="4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 noProof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THANKS FOR YOUR ATTENTION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100" b="1" noProof="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 noProof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QUESTIONS?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727800" y="4898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US" sz="2540" noProof="0" dirty="0">
                <a:latin typeface="Fira Sans"/>
                <a:ea typeface="Fira Sans"/>
                <a:cs typeface="Fira Sans"/>
                <a:sym typeface="Fira Sans"/>
              </a:rPr>
              <a:t>Composition of the Universe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lang="en-US" sz="2500" noProof="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6" name="Google Shape;186;p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187" name="Google Shape;187;p28"/>
          <p:cNvSpPr txBox="1"/>
          <p:nvPr/>
        </p:nvSpPr>
        <p:spPr>
          <a:xfrm>
            <a:off x="752625" y="1155600"/>
            <a:ext cx="7703100" cy="27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What we know: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5% Ordinary 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matter </a:t>
            </a:r>
            <a:endParaRPr lang="en-US" sz="1600" b="1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27% Dark matter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68%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Dark 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energy (Universe expansion)</a:t>
            </a:r>
            <a:endParaRPr lang="en-US" sz="1600" b="1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425" y="1155600"/>
            <a:ext cx="3875251" cy="35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727800" y="478162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US" sz="2540" noProof="0" dirty="0">
                <a:latin typeface="Fira Sans"/>
                <a:ea typeface="Fira Sans"/>
                <a:cs typeface="Fira Sans"/>
                <a:sym typeface="Fira Sans"/>
              </a:rPr>
              <a:t>Existence of Dark Matter</a:t>
            </a:r>
            <a:endParaRPr lang="en-US" noProof="0" dirty="0"/>
          </a:p>
        </p:txBody>
      </p:sp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195" name="Google Shape;195;p29"/>
          <p:cNvSpPr txBox="1"/>
          <p:nvPr/>
        </p:nvSpPr>
        <p:spPr>
          <a:xfrm>
            <a:off x="722100" y="1298150"/>
            <a:ext cx="7703100" cy="27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Why we need </a:t>
            </a:r>
            <a:r>
              <a:rPr lang="en-US" sz="1800" noProof="0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Dark Matter: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Galaxy </a:t>
            </a: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rotation curves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Structure 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formation</a:t>
            </a:r>
            <a:endParaRPr lang="en-US" sz="1600" b="1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Cosmic Microwave Background</a:t>
            </a: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(CMB)</a:t>
            </a:r>
            <a:endParaRPr lang="en-US" sz="1600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Gravitational 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lensing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Cluster 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Collisions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Don't 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believe in </a:t>
            </a: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MOND</a:t>
            </a: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650" y="2025713"/>
            <a:ext cx="2879975" cy="14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4">
            <a:alphaModFix/>
          </a:blip>
          <a:srcRect l="9820" b="5087"/>
          <a:stretch/>
        </p:blipFill>
        <p:spPr>
          <a:xfrm>
            <a:off x="4520250" y="478150"/>
            <a:ext cx="2179699" cy="19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8475" y="478150"/>
            <a:ext cx="1820352" cy="18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2024" y="3023525"/>
            <a:ext cx="2691974" cy="21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7">
            <a:alphaModFix/>
          </a:blip>
          <a:srcRect l="3900" t="6858" r="6017" b="7201"/>
          <a:stretch/>
        </p:blipFill>
        <p:spPr>
          <a:xfrm>
            <a:off x="3380050" y="3275700"/>
            <a:ext cx="3166349" cy="18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>
                <a:solidFill>
                  <a:schemeClr val="lt1"/>
                </a:solidFill>
              </a:rPr>
              <a:t>5</a:t>
            </a:fld>
            <a:endParaRPr lang="en-US" noProof="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727800" y="4898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US" sz="2540" noProof="0" dirty="0">
                <a:latin typeface="Fira Sans"/>
                <a:ea typeface="Fira Sans"/>
                <a:cs typeface="Fira Sans"/>
                <a:sym typeface="Fira Sans"/>
              </a:rPr>
              <a:t>Generic Properties of Dark Matter</a:t>
            </a:r>
            <a:endParaRPr lang="en-US" noProof="0"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208" name="Google Shape;208;p30"/>
          <p:cNvSpPr txBox="1"/>
          <p:nvPr/>
        </p:nvSpPr>
        <p:spPr>
          <a:xfrm>
            <a:off x="658350" y="1161800"/>
            <a:ext cx="7703100" cy="3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DM must be: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Massive</a:t>
            </a:r>
            <a:endParaRPr lang="en-US" sz="1600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Neutral 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or milli-charged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Stable 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(very long lived)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Non relativistic</a:t>
            </a: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(cold)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Only</a:t>
            </a: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gravitational or 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very</a:t>
            </a: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weakly 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interacting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Mass between</a:t>
            </a: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10-21 eV/c  ~ 10 solar masses</a:t>
            </a:r>
            <a:endParaRPr lang="en-US" sz="1600" b="1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3">
            <a:alphaModFix/>
          </a:blip>
          <a:srcRect b="1632"/>
          <a:stretch/>
        </p:blipFill>
        <p:spPr>
          <a:xfrm>
            <a:off x="5347564" y="1055550"/>
            <a:ext cx="3796435" cy="352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>
            <a:spLocks noGrp="1"/>
          </p:cNvSpPr>
          <p:nvPr>
            <p:ph type="title"/>
          </p:nvPr>
        </p:nvSpPr>
        <p:spPr>
          <a:xfrm>
            <a:off x="727800" y="4949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US" sz="2540" noProof="0" dirty="0">
                <a:latin typeface="Fira Sans"/>
                <a:ea typeface="Fira Sans"/>
                <a:cs typeface="Fira Sans"/>
                <a:sym typeface="Fira Sans"/>
              </a:rPr>
              <a:t>Types of Detection</a:t>
            </a:r>
            <a:endParaRPr lang="en-US" noProof="0" dirty="0"/>
          </a:p>
        </p:txBody>
      </p:sp>
      <p:sp>
        <p:nvSpPr>
          <p:cNvPr id="215" name="Google Shape;215;p3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216" name="Google Shape;216;p31"/>
          <p:cNvSpPr txBox="1"/>
          <p:nvPr/>
        </p:nvSpPr>
        <p:spPr>
          <a:xfrm>
            <a:off x="727800" y="1159650"/>
            <a:ext cx="4175400" cy="3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Indirect </a:t>
            </a:r>
            <a:r>
              <a:rPr lang="en-US" sz="18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detection</a:t>
            </a:r>
            <a:r>
              <a:rPr lang="en-US" sz="18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</a:t>
            </a:r>
            <a:endParaRPr lang="en-US" sz="1800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5" indent="-330200">
              <a:lnSpc>
                <a:spcPct val="200000"/>
              </a:lnSpc>
              <a:buClr>
                <a:schemeClr val="accent3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SM particles by DM collision or decay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Direct </a:t>
            </a:r>
            <a:r>
              <a:rPr lang="en-US" sz="18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detection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Nuclei/electron after DM collision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Collider</a:t>
            </a:r>
            <a:endParaRPr lang="en-US" sz="1600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Fira Sans"/>
              <a:buChar char="●"/>
            </a:pP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MET after SM collision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l="55235" t="54474" r="34987" b="28754"/>
          <a:stretch/>
        </p:blipFill>
        <p:spPr>
          <a:xfrm>
            <a:off x="6291300" y="520350"/>
            <a:ext cx="1969550" cy="141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 rotWithShape="1">
          <a:blip r:embed="rId3">
            <a:alphaModFix/>
          </a:blip>
          <a:srcRect l="69516" t="53002" r="19367" b="29139"/>
          <a:stretch/>
        </p:blipFill>
        <p:spPr>
          <a:xfrm>
            <a:off x="6291300" y="1886275"/>
            <a:ext cx="1969550" cy="141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 rotWithShape="1">
          <a:blip r:embed="rId3">
            <a:alphaModFix/>
          </a:blip>
          <a:srcRect l="84180" t="54334" r="5991" b="29139"/>
          <a:stretch/>
        </p:blipFill>
        <p:spPr>
          <a:xfrm>
            <a:off x="6255875" y="3409475"/>
            <a:ext cx="2004974" cy="131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>
            <a:spLocks noGrp="1"/>
          </p:cNvSpPr>
          <p:nvPr>
            <p:ph type="title"/>
          </p:nvPr>
        </p:nvSpPr>
        <p:spPr>
          <a:xfrm>
            <a:off x="727800" y="4898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US" sz="2540" noProof="0" dirty="0">
                <a:latin typeface="Fira Sans"/>
                <a:ea typeface="Fira Sans"/>
                <a:cs typeface="Fira Sans"/>
                <a:sym typeface="Fira Sans"/>
              </a:rPr>
              <a:t>Charge Coupled Devices (CCDs) I</a:t>
            </a:r>
            <a:endParaRPr lang="en-US" noProof="0" dirty="0"/>
          </a:p>
        </p:txBody>
      </p:sp>
      <p:sp>
        <p:nvSpPr>
          <p:cNvPr id="225" name="Google Shape;225;p32"/>
          <p:cNvSpPr txBox="1"/>
          <p:nvPr/>
        </p:nvSpPr>
        <p:spPr>
          <a:xfrm>
            <a:off x="658350" y="1161800"/>
            <a:ext cx="7688400" cy="3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Invented in </a:t>
            </a: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1969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by Willard S. Boyle and George E. Smith at Bell Laboratories.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Technology used: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Silicon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diode array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Magnetic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bubbles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 0 or 1, absence or presence of charge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b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MOS</a:t>
            </a:r>
            <a:r>
              <a:rPr lang="en-US" sz="1600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capacitors: Charge confinement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i="1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Originally</a:t>
            </a:r>
            <a:r>
              <a:rPr lang="en-US" sz="1600" i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conceived for </a:t>
            </a:r>
            <a:r>
              <a:rPr lang="en-US" sz="1600" b="1" i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memory</a:t>
            </a:r>
            <a:r>
              <a:rPr lang="en-US" sz="1600" i="1" noProof="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devices but widely used  for		 digital imaging cameras, telescopes and for DM searches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1600" b="1" noProof="0" dirty="0">
              <a:solidFill>
                <a:srgbClr val="1A998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653" y="1651550"/>
            <a:ext cx="2560349" cy="342119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noProof="0" smtClean="0">
                <a:solidFill>
                  <a:schemeClr val="lt1"/>
                </a:solidFill>
              </a:rPr>
              <a:t>8</a:t>
            </a:fld>
            <a:endParaRPr lang="en-US" noProof="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agrama, Esquemático&#10;&#10;Descripción generada automáticamente">
            <a:extLst>
              <a:ext uri="{FF2B5EF4-FFF2-40B4-BE49-F238E27FC236}">
                <a16:creationId xmlns:a16="http://schemas.microsoft.com/office/drawing/2014/main" id="{3C2EA11E-4887-6A6D-22B6-1A7EA311B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62" y="885528"/>
            <a:ext cx="3668940" cy="3678646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5B3F309-3C3B-BD41-99D8-60E117C3D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4" name="Google Shape;224;p32">
            <a:extLst>
              <a:ext uri="{FF2B5EF4-FFF2-40B4-BE49-F238E27FC236}">
                <a16:creationId xmlns:a16="http://schemas.microsoft.com/office/drawing/2014/main" id="{49B9C79A-D83D-4653-60E1-6F97C9A090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800" y="489837"/>
            <a:ext cx="38442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US" sz="2540" noProof="0" dirty="0">
                <a:latin typeface="Fira Sans"/>
                <a:ea typeface="Fira Sans"/>
                <a:cs typeface="Fira Sans"/>
                <a:sym typeface="Fira Sans"/>
              </a:rPr>
              <a:t>Diffusion Particle Trace</a:t>
            </a:r>
            <a:endParaRPr lang="en-US" noProof="0" dirty="0"/>
          </a:p>
        </p:txBody>
      </p:sp>
      <p:sp>
        <p:nvSpPr>
          <p:cNvPr id="5" name="Google Shape;225;p32">
            <a:extLst>
              <a:ext uri="{FF2B5EF4-FFF2-40B4-BE49-F238E27FC236}">
                <a16:creationId xmlns:a16="http://schemas.microsoft.com/office/drawing/2014/main" id="{1A6E1D3C-F8F9-1B9B-1DEE-CC5A2A905218}"/>
              </a:ext>
            </a:extLst>
          </p:cNvPr>
          <p:cNvSpPr txBox="1"/>
          <p:nvPr/>
        </p:nvSpPr>
        <p:spPr>
          <a:xfrm>
            <a:off x="658350" y="1161800"/>
            <a:ext cx="5109404" cy="3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>
              <a:lnSpc>
                <a:spcPct val="115000"/>
              </a:lnSpc>
              <a:spcBef>
                <a:spcPts val="1000"/>
              </a:spcBef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dirty="0">
                <a:solidFill>
                  <a:srgbClr val="1A9988"/>
                </a:solidFill>
                <a:latin typeface="Fira Sans"/>
                <a:sym typeface="Fira Sans"/>
              </a:rPr>
              <a:t>CCD is a </a:t>
            </a:r>
            <a:r>
              <a:rPr lang="en-US" sz="1600" b="1" dirty="0">
                <a:solidFill>
                  <a:srgbClr val="1A9988"/>
                </a:solidFill>
                <a:latin typeface="Fira Sans"/>
                <a:sym typeface="Fira Sans"/>
              </a:rPr>
              <a:t>semiconductor</a:t>
            </a:r>
          </a:p>
          <a:p>
            <a:pPr marL="457200" lvl="0" indent="-330200">
              <a:lnSpc>
                <a:spcPct val="115000"/>
              </a:lnSpc>
              <a:spcBef>
                <a:spcPts val="1000"/>
              </a:spcBef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dirty="0">
                <a:solidFill>
                  <a:srgbClr val="1A9988"/>
                </a:solidFill>
                <a:latin typeface="Fira Sans"/>
                <a:sym typeface="Fira Sans"/>
              </a:rPr>
              <a:t>Incident particles creates a pair </a:t>
            </a:r>
            <a:r>
              <a:rPr lang="en-US" sz="1600" b="1" dirty="0">
                <a:solidFill>
                  <a:srgbClr val="1A9988"/>
                </a:solidFill>
                <a:latin typeface="Fira Sans"/>
                <a:sym typeface="Fira Sans"/>
              </a:rPr>
              <a:t>e-h</a:t>
            </a:r>
          </a:p>
          <a:p>
            <a:pPr marL="457200" lvl="0" indent="-330200">
              <a:lnSpc>
                <a:spcPct val="115000"/>
              </a:lnSpc>
              <a:spcBef>
                <a:spcPts val="1000"/>
              </a:spcBef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dirty="0">
                <a:solidFill>
                  <a:srgbClr val="1A9988"/>
                </a:solidFill>
                <a:latin typeface="Fira Sans"/>
                <a:sym typeface="Fira Sans"/>
              </a:rPr>
              <a:t>Collect this e-h applying a </a:t>
            </a:r>
            <a:r>
              <a:rPr lang="en-US" sz="1600" b="1" dirty="0">
                <a:solidFill>
                  <a:srgbClr val="1A9988"/>
                </a:solidFill>
                <a:latin typeface="Fira Sans"/>
                <a:sym typeface="Fira Sans"/>
              </a:rPr>
              <a:t>bias voltage </a:t>
            </a:r>
            <a:r>
              <a:rPr lang="en-US" sz="1600" dirty="0">
                <a:solidFill>
                  <a:srgbClr val="1A9988"/>
                </a:solidFill>
                <a:latin typeface="Fira Sans"/>
                <a:sym typeface="Fira Sans"/>
              </a:rPr>
              <a:t>to generate an </a:t>
            </a:r>
            <a:r>
              <a:rPr lang="en-US" sz="1600" b="1" dirty="0">
                <a:solidFill>
                  <a:srgbClr val="1A9988"/>
                </a:solidFill>
                <a:latin typeface="Fira Sans"/>
                <a:sym typeface="Fira Sans"/>
              </a:rPr>
              <a:t>electric field</a:t>
            </a:r>
            <a:r>
              <a:rPr lang="en-US" sz="1600" dirty="0">
                <a:solidFill>
                  <a:srgbClr val="1A9988"/>
                </a:solidFill>
                <a:latin typeface="Fira Sans"/>
                <a:sym typeface="Fira Sans"/>
              </a:rPr>
              <a:t>.</a:t>
            </a:r>
          </a:p>
          <a:p>
            <a:pPr marL="457200" lvl="0" indent="-330200">
              <a:lnSpc>
                <a:spcPct val="115000"/>
              </a:lnSpc>
              <a:spcBef>
                <a:spcPts val="1000"/>
              </a:spcBef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dirty="0">
                <a:solidFill>
                  <a:srgbClr val="1A9988"/>
                </a:solidFill>
                <a:latin typeface="Fira Sans"/>
                <a:sym typeface="Fira Sans"/>
              </a:rPr>
              <a:t>Local </a:t>
            </a:r>
            <a:r>
              <a:rPr lang="en-US" sz="1600" b="1" dirty="0">
                <a:solidFill>
                  <a:srgbClr val="1A9988"/>
                </a:solidFill>
                <a:latin typeface="Fira Sans"/>
                <a:sym typeface="Fira Sans"/>
              </a:rPr>
              <a:t>Coulomb forces </a:t>
            </a:r>
            <a:r>
              <a:rPr lang="en-US" sz="1600" dirty="0">
                <a:solidFill>
                  <a:srgbClr val="1A9988"/>
                </a:solidFill>
                <a:latin typeface="Fira Sans"/>
                <a:sym typeface="Fira Sans"/>
              </a:rPr>
              <a:t>between the e-h inducing </a:t>
            </a:r>
            <a:r>
              <a:rPr lang="en-US" sz="1600" b="1" dirty="0">
                <a:solidFill>
                  <a:srgbClr val="1A9988"/>
                </a:solidFill>
                <a:latin typeface="Fira Sans"/>
                <a:sym typeface="Fira Sans"/>
              </a:rPr>
              <a:t>diffusion</a:t>
            </a:r>
            <a:r>
              <a:rPr lang="en-US" sz="1600" dirty="0">
                <a:solidFill>
                  <a:srgbClr val="1A9988"/>
                </a:solidFill>
                <a:latin typeface="Fira Sans"/>
                <a:sym typeface="Fira Sans"/>
              </a:rPr>
              <a:t>, the </a:t>
            </a:r>
            <a:r>
              <a:rPr lang="en-US" sz="1600" b="1" dirty="0">
                <a:solidFill>
                  <a:srgbClr val="1A9988"/>
                </a:solidFill>
                <a:latin typeface="Fira Sans"/>
                <a:sym typeface="Fira Sans"/>
              </a:rPr>
              <a:t>deeper</a:t>
            </a:r>
            <a:r>
              <a:rPr lang="en-US" sz="1600" dirty="0">
                <a:solidFill>
                  <a:srgbClr val="1A9988"/>
                </a:solidFill>
                <a:latin typeface="Fira Sans"/>
                <a:sym typeface="Fira Sans"/>
              </a:rPr>
              <a:t> more diffusion. </a:t>
            </a:r>
          </a:p>
          <a:p>
            <a:pPr marL="457200" lvl="0" indent="-330200">
              <a:lnSpc>
                <a:spcPct val="115000"/>
              </a:lnSpc>
              <a:spcBef>
                <a:spcPts val="1000"/>
              </a:spcBef>
              <a:buClr>
                <a:srgbClr val="EB5600"/>
              </a:buClr>
              <a:buSzPts val="1600"/>
              <a:buFont typeface="Fira Sans"/>
              <a:buChar char="●"/>
            </a:pPr>
            <a:r>
              <a:rPr lang="en-US" sz="1600" dirty="0">
                <a:solidFill>
                  <a:srgbClr val="1A9988"/>
                </a:solidFill>
                <a:latin typeface="Fira Sans"/>
                <a:sym typeface="Fira Sans"/>
              </a:rPr>
              <a:t>Possible to know the </a:t>
            </a:r>
            <a:r>
              <a:rPr lang="en-US" sz="1600" b="1" dirty="0">
                <a:solidFill>
                  <a:srgbClr val="1A9988"/>
                </a:solidFill>
                <a:latin typeface="Fira Sans"/>
                <a:sym typeface="Fira Sans"/>
              </a:rPr>
              <a:t>depth</a:t>
            </a:r>
            <a:r>
              <a:rPr lang="en-US" sz="1600" dirty="0">
                <a:solidFill>
                  <a:srgbClr val="1A9988"/>
                </a:solidFill>
                <a:latin typeface="Fira Sans"/>
                <a:sym typeface="Fira Sans"/>
              </a:rPr>
              <a:t> of the incident particle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noProof="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1" noProof="0" dirty="0">
                <a:solidFill>
                  <a:srgbClr val="1A9988"/>
                </a:solidFill>
                <a:latin typeface="Fira Sans"/>
                <a:ea typeface="Fira Sans"/>
                <a:cs typeface="Fira Sans"/>
                <a:sym typeface="Fira Sans"/>
              </a:rPr>
              <a:t>	</a:t>
            </a:r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E20A0FF4-F6A0-6ACB-DF4D-7E911BF94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68" y="951931"/>
            <a:ext cx="3273083" cy="354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8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treamline">
    <a:dk1>
      <a:srgbClr val="1A9988"/>
    </a:dk1>
    <a:lt1>
      <a:srgbClr val="FFFFFF"/>
    </a:lt1>
    <a:dk2>
      <a:srgbClr val="1A1A1A"/>
    </a:dk2>
    <a:lt2>
      <a:srgbClr val="E9EDEE"/>
    </a:lt2>
    <a:accent1>
      <a:srgbClr val="595959"/>
    </a:accent1>
    <a:accent2>
      <a:srgbClr val="6AA4C8"/>
    </a:accent2>
    <a:accent3>
      <a:srgbClr val="EB5600"/>
    </a:accent3>
    <a:accent4>
      <a:srgbClr val="A2FFE8"/>
    </a:accent4>
    <a:accent5>
      <a:srgbClr val="1C3678"/>
    </a:accent5>
    <a:accent6>
      <a:srgbClr val="FFB8A2"/>
    </a:accent6>
    <a:hlink>
      <a:srgbClr val="1C3678"/>
    </a:hlink>
    <a:folHlink>
      <a:srgbClr val="1C3678"/>
    </a:folHlink>
  </a:clrScheme>
</a:themeOverride>
</file>

<file path=ppt/theme/themeOverride2.xml><?xml version="1.0" encoding="utf-8"?>
<a:themeOverride xmlns:a="http://schemas.openxmlformats.org/drawingml/2006/main">
  <a:clrScheme name="Streamline">
    <a:dk1>
      <a:srgbClr val="1A9988"/>
    </a:dk1>
    <a:lt1>
      <a:srgbClr val="FFFFFF"/>
    </a:lt1>
    <a:dk2>
      <a:srgbClr val="1A1A1A"/>
    </a:dk2>
    <a:lt2>
      <a:srgbClr val="E9EDEE"/>
    </a:lt2>
    <a:accent1>
      <a:srgbClr val="595959"/>
    </a:accent1>
    <a:accent2>
      <a:srgbClr val="6AA4C8"/>
    </a:accent2>
    <a:accent3>
      <a:srgbClr val="EB5600"/>
    </a:accent3>
    <a:accent4>
      <a:srgbClr val="A2FFE8"/>
    </a:accent4>
    <a:accent5>
      <a:srgbClr val="1C3678"/>
    </a:accent5>
    <a:accent6>
      <a:srgbClr val="FFB8A2"/>
    </a:accent6>
    <a:hlink>
      <a:srgbClr val="1C3678"/>
    </a:hlink>
    <a:folHlink>
      <a:srgbClr val="1C367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1802</Words>
  <Application>Microsoft Office PowerPoint</Application>
  <PresentationFormat>Presentación en pantalla (16:9)</PresentationFormat>
  <Paragraphs>301</Paragraphs>
  <Slides>35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35</vt:i4>
      </vt:variant>
    </vt:vector>
  </HeadingPairs>
  <TitlesOfParts>
    <vt:vector size="43" baseType="lpstr">
      <vt:lpstr>Raleway</vt:lpstr>
      <vt:lpstr>Wingdings</vt:lpstr>
      <vt:lpstr>Fira Sans</vt:lpstr>
      <vt:lpstr>Fira Sans Extra Condensed</vt:lpstr>
      <vt:lpstr>Arial</vt:lpstr>
      <vt:lpstr>Lato</vt:lpstr>
      <vt:lpstr>Streamline</vt:lpstr>
      <vt:lpstr>Streamline</vt:lpstr>
      <vt:lpstr>Characterization and Particle Identification Using Skipper CCD Technology.</vt:lpstr>
      <vt:lpstr>Index</vt:lpstr>
      <vt:lpstr>Motivation</vt:lpstr>
      <vt:lpstr>Composition of the Universe </vt:lpstr>
      <vt:lpstr>Existence of Dark Matter</vt:lpstr>
      <vt:lpstr>Generic Properties of Dark Matter</vt:lpstr>
      <vt:lpstr>Types of Detection</vt:lpstr>
      <vt:lpstr>Charge Coupled Devices (CCDs) I</vt:lpstr>
      <vt:lpstr>Diffusion Particle Trace</vt:lpstr>
      <vt:lpstr>Charge Coupled Devices (CCDs) II</vt:lpstr>
      <vt:lpstr>Charge Coupled Devices (CCDs) III</vt:lpstr>
      <vt:lpstr>CDS Technique</vt:lpstr>
      <vt:lpstr>Skipper CCD Technology I</vt:lpstr>
      <vt:lpstr>Skipper CCD Technology II</vt:lpstr>
      <vt:lpstr>CDS vs Skipper Technology</vt:lpstr>
      <vt:lpstr>DAMIC-M Collaboration</vt:lpstr>
      <vt:lpstr>1st Objective of the TFM: IRONMAN Setup</vt:lpstr>
      <vt:lpstr>IRONMAN Setup</vt:lpstr>
      <vt:lpstr>Characterization I</vt:lpstr>
      <vt:lpstr>Characterization II</vt:lpstr>
      <vt:lpstr>Characterization III</vt:lpstr>
      <vt:lpstr>Characterization IV</vt:lpstr>
      <vt:lpstr>Characterization V</vt:lpstr>
      <vt:lpstr>Skipper Images</vt:lpstr>
      <vt:lpstr>Characterization Results</vt:lpstr>
      <vt:lpstr>MOSKITA I</vt:lpstr>
      <vt:lpstr>MOSKITA II</vt:lpstr>
      <vt:lpstr>Data Cleaning</vt:lpstr>
      <vt:lpstr>Hot Columns I</vt:lpstr>
      <vt:lpstr>Hot Columns II</vt:lpstr>
      <vt:lpstr>Particle Classification I</vt:lpstr>
      <vt:lpstr>Particle Classification II</vt:lpstr>
      <vt:lpstr>Number of Muons and Luminosity</vt:lpstr>
      <vt:lpstr>Conclusions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Daniel Pérez</dc:creator>
  <cp:lastModifiedBy>Daniel Pérez</cp:lastModifiedBy>
  <cp:revision>14</cp:revision>
  <dcterms:modified xsi:type="dcterms:W3CDTF">2024-09-25T22:37:38Z</dcterms:modified>
</cp:coreProperties>
</file>